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3"/>
  </p:notesMasterIdLst>
  <p:sldIdLst>
    <p:sldId id="274" r:id="rId5"/>
    <p:sldId id="674" r:id="rId6"/>
    <p:sldId id="677" r:id="rId7"/>
    <p:sldId id="583" r:id="rId8"/>
    <p:sldId id="627" r:id="rId9"/>
    <p:sldId id="610" r:id="rId10"/>
    <p:sldId id="611" r:id="rId11"/>
    <p:sldId id="618" r:id="rId12"/>
    <p:sldId id="612" r:id="rId13"/>
    <p:sldId id="613" r:id="rId14"/>
    <p:sldId id="614" r:id="rId15"/>
    <p:sldId id="615" r:id="rId16"/>
    <p:sldId id="621" r:id="rId17"/>
    <p:sldId id="622" r:id="rId18"/>
    <p:sldId id="624" r:id="rId19"/>
    <p:sldId id="625" r:id="rId20"/>
    <p:sldId id="626" r:id="rId21"/>
    <p:sldId id="616" r:id="rId22"/>
    <p:sldId id="617" r:id="rId23"/>
    <p:sldId id="620" r:id="rId24"/>
    <p:sldId id="619" r:id="rId25"/>
    <p:sldId id="630" r:id="rId26"/>
    <p:sldId id="632" r:id="rId27"/>
    <p:sldId id="636" r:id="rId28"/>
    <p:sldId id="676" r:id="rId29"/>
    <p:sldId id="629" r:id="rId30"/>
    <p:sldId id="638" r:id="rId31"/>
    <p:sldId id="639" r:id="rId32"/>
    <p:sldId id="643" r:id="rId33"/>
    <p:sldId id="641" r:id="rId34"/>
    <p:sldId id="642" r:id="rId35"/>
    <p:sldId id="640" r:id="rId36"/>
    <p:sldId id="644" r:id="rId37"/>
    <p:sldId id="645" r:id="rId38"/>
    <p:sldId id="646" r:id="rId39"/>
    <p:sldId id="675" r:id="rId40"/>
    <p:sldId id="634" r:id="rId41"/>
    <p:sldId id="649" r:id="rId42"/>
    <p:sldId id="650" r:id="rId43"/>
    <p:sldId id="651" r:id="rId44"/>
    <p:sldId id="652" r:id="rId45"/>
    <p:sldId id="653" r:id="rId46"/>
    <p:sldId id="654" r:id="rId47"/>
    <p:sldId id="656" r:id="rId48"/>
    <p:sldId id="635" r:id="rId49"/>
    <p:sldId id="678" r:id="rId50"/>
    <p:sldId id="679" r:id="rId51"/>
    <p:sldId id="672" r:id="rId52"/>
    <p:sldId id="673" r:id="rId53"/>
    <p:sldId id="697" r:id="rId54"/>
    <p:sldId id="683" r:id="rId55"/>
    <p:sldId id="684" r:id="rId56"/>
    <p:sldId id="685" r:id="rId57"/>
    <p:sldId id="686" r:id="rId58"/>
    <p:sldId id="687" r:id="rId59"/>
    <p:sldId id="688" r:id="rId60"/>
    <p:sldId id="667" r:id="rId61"/>
    <p:sldId id="668" r:id="rId62"/>
    <p:sldId id="689" r:id="rId63"/>
    <p:sldId id="637" r:id="rId64"/>
    <p:sldId id="670" r:id="rId65"/>
    <p:sldId id="690" r:id="rId66"/>
    <p:sldId id="658" r:id="rId67"/>
    <p:sldId id="659" r:id="rId68"/>
    <p:sldId id="660" r:id="rId69"/>
    <p:sldId id="692" r:id="rId70"/>
    <p:sldId id="693" r:id="rId71"/>
    <p:sldId id="694" r:id="rId72"/>
    <p:sldId id="695" r:id="rId73"/>
    <p:sldId id="696" r:id="rId74"/>
    <p:sldId id="698" r:id="rId75"/>
    <p:sldId id="699" r:id="rId76"/>
    <p:sldId id="700" r:id="rId77"/>
    <p:sldId id="707" r:id="rId78"/>
    <p:sldId id="706" r:id="rId79"/>
    <p:sldId id="701" r:id="rId80"/>
    <p:sldId id="703" r:id="rId81"/>
    <p:sldId id="704" r:id="rId82"/>
    <p:sldId id="705" r:id="rId83"/>
    <p:sldId id="711" r:id="rId84"/>
    <p:sldId id="681" r:id="rId85"/>
    <p:sldId id="682" r:id="rId86"/>
    <p:sldId id="665" r:id="rId87"/>
    <p:sldId id="709" r:id="rId88"/>
    <p:sldId id="708" r:id="rId89"/>
    <p:sldId id="712" r:id="rId90"/>
    <p:sldId id="713" r:id="rId91"/>
    <p:sldId id="714" r:id="rId92"/>
    <p:sldId id="664" r:id="rId93"/>
    <p:sldId id="721" r:id="rId94"/>
    <p:sldId id="720" r:id="rId95"/>
    <p:sldId id="717" r:id="rId96"/>
    <p:sldId id="722" r:id="rId97"/>
    <p:sldId id="723" r:id="rId98"/>
    <p:sldId id="719" r:id="rId99"/>
    <p:sldId id="724" r:id="rId100"/>
    <p:sldId id="718" r:id="rId101"/>
    <p:sldId id="725"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F81B64-59C6-4991-B0FA-8345B000DACA}" v="4" dt="2019-09-18T18:53:31.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i Isohanni" userId="S::jari.isohanni@centria.fi::0d89d8c2-8500-4561-a908-ad4e432ea231" providerId="AD" clId="Web-{DEF81B64-59C6-4991-B0FA-8345B000DACA}"/>
    <pc:docChg chg="modSld">
      <pc:chgData name="Jari Isohanni" userId="S::jari.isohanni@centria.fi::0d89d8c2-8500-4561-a908-ad4e432ea231" providerId="AD" clId="Web-{DEF81B64-59C6-4991-B0FA-8345B000DACA}" dt="2019-09-18T18:53:31.830" v="3" actId="20577"/>
      <pc:docMkLst>
        <pc:docMk/>
      </pc:docMkLst>
      <pc:sldChg chg="modSp">
        <pc:chgData name="Jari Isohanni" userId="S::jari.isohanni@centria.fi::0d89d8c2-8500-4561-a908-ad4e432ea231" providerId="AD" clId="Web-{DEF81B64-59C6-4991-B0FA-8345B000DACA}" dt="2019-09-18T18:53:31.830" v="2" actId="20577"/>
        <pc:sldMkLst>
          <pc:docMk/>
          <pc:sldMk cId="333545722" sldId="720"/>
        </pc:sldMkLst>
        <pc:spChg chg="mod">
          <ac:chgData name="Jari Isohanni" userId="S::jari.isohanni@centria.fi::0d89d8c2-8500-4561-a908-ad4e432ea231" providerId="AD" clId="Web-{DEF81B64-59C6-4991-B0FA-8345B000DACA}" dt="2019-09-18T18:53:31.830" v="2" actId="20577"/>
          <ac:spMkLst>
            <pc:docMk/>
            <pc:sldMk cId="333545722" sldId="720"/>
            <ac:spMk id="5" creationId="{1ADB11E4-F089-C542-B206-D4757FB36E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684EC1-37F7-4213-AF92-0DB257ACFCB4}" type="datetimeFigureOut">
              <a:rPr lang="fi-FI" smtClean="0"/>
              <a:t>18.9.2019</a:t>
            </a:fld>
            <a:endParaRPr lang="fi-FI"/>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40074-FF95-4BD9-9160-42A3679388F7}" type="slidenum">
              <a:rPr lang="fi-FI" smtClean="0"/>
              <a:t>‹#›</a:t>
            </a:fld>
            <a:endParaRPr lang="fi-FI"/>
          </a:p>
        </p:txBody>
      </p:sp>
    </p:spTree>
    <p:extLst>
      <p:ext uri="{BB962C8B-B14F-4D97-AF65-F5344CB8AC3E}">
        <p14:creationId xmlns:p14="http://schemas.microsoft.com/office/powerpoint/2010/main" val="229628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1217" y="4105462"/>
            <a:ext cx="8350898" cy="429209"/>
          </a:xfrm>
          <a:prstGeom prst="rect">
            <a:avLst/>
          </a:prstGeom>
        </p:spPr>
        <p:txBody>
          <a:bodyPr anchor="b">
            <a:normAutofit/>
          </a:bodyPr>
          <a:lstStyle>
            <a:lvl1pPr algn="ctr">
              <a:defRPr sz="2000" b="1" i="1">
                <a:solidFill>
                  <a:schemeClr val="tx1"/>
                </a:solidFill>
                <a:latin typeface="Corbel" panose="020B0503020204020204" pitchFamily="34" charset="0"/>
              </a:defRPr>
            </a:lvl1pPr>
          </a:lstStyle>
          <a:p>
            <a:pPr lvl="0"/>
            <a:r>
              <a:rPr lang="en-US"/>
              <a:t>Edit Master text styles</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91696" y="1885822"/>
            <a:ext cx="5360605" cy="2042375"/>
          </a:xfrm>
          <a:prstGeom prst="rect">
            <a:avLst/>
          </a:prstGeom>
        </p:spPr>
      </p:pic>
      <p:sp>
        <p:nvSpPr>
          <p:cNvPr id="4" name="Rectangle 3"/>
          <p:cNvSpPr/>
          <p:nvPr userDrawn="1"/>
        </p:nvSpPr>
        <p:spPr>
          <a:xfrm>
            <a:off x="251520" y="5822028"/>
            <a:ext cx="864096" cy="847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5" name="Kuva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78357" y="5839156"/>
            <a:ext cx="673203" cy="762455"/>
          </a:xfrm>
          <a:prstGeom prst="rect">
            <a:avLst/>
          </a:prstGeom>
        </p:spPr>
      </p:pic>
    </p:spTree>
    <p:extLst>
      <p:ext uri="{BB962C8B-B14F-4D97-AF65-F5344CB8AC3E}">
        <p14:creationId xmlns:p14="http://schemas.microsoft.com/office/powerpoint/2010/main" val="78778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tsikko ja sisältö / OPET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err="1"/>
              <a:t>Otsikko</a:t>
            </a:r>
            <a:endParaRPr lang="en-US"/>
          </a:p>
        </p:txBody>
      </p:sp>
      <p:sp>
        <p:nvSpPr>
          <p:cNvPr id="5" name="Content Placeholder 2"/>
          <p:cNvSpPr>
            <a:spLocks noGrp="1"/>
          </p:cNvSpPr>
          <p:nvPr>
            <p:ph sz="half" idx="1"/>
          </p:nvPr>
        </p:nvSpPr>
        <p:spPr>
          <a:xfrm>
            <a:off x="331236" y="1368425"/>
            <a:ext cx="4697964"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844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V otsikko ja sisältö /TYTT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err="1"/>
              <a:t>Otsikko</a:t>
            </a:r>
            <a:endParaRPr lang="en-US"/>
          </a:p>
        </p:txBody>
      </p:sp>
      <p:sp>
        <p:nvSpPr>
          <p:cNvPr id="4" name="Content Placeholder 2"/>
          <p:cNvSpPr>
            <a:spLocks noGrp="1"/>
          </p:cNvSpPr>
          <p:nvPr>
            <p:ph sz="half" idx="1"/>
          </p:nvPr>
        </p:nvSpPr>
        <p:spPr>
          <a:xfrm>
            <a:off x="3200400" y="1368425"/>
            <a:ext cx="5393093"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5773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V Otsikko ja sisältö / KART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err="1"/>
              <a:t>Otsikko</a:t>
            </a:r>
            <a:endParaRPr lang="en-US"/>
          </a:p>
        </p:txBody>
      </p:sp>
      <p:sp>
        <p:nvSpPr>
          <p:cNvPr id="6" name="Content Placeholder 2"/>
          <p:cNvSpPr>
            <a:spLocks noGrp="1"/>
          </p:cNvSpPr>
          <p:nvPr>
            <p:ph sz="half" idx="1"/>
          </p:nvPr>
        </p:nvSpPr>
        <p:spPr>
          <a:xfrm>
            <a:off x="331236" y="1368425"/>
            <a:ext cx="8262258"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65672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pet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98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urella sydämellä">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147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rt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err="1"/>
              <a:t>Otsikko</a:t>
            </a:r>
            <a:endParaRPr lang="en-US"/>
          </a:p>
        </p:txBody>
      </p:sp>
    </p:spTree>
    <p:extLst>
      <p:ext uri="{BB962C8B-B14F-4D97-AF65-F5344CB8AC3E}">
        <p14:creationId xmlns:p14="http://schemas.microsoft.com/office/powerpoint/2010/main" val="97117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tsikko ja sisältö">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err="1"/>
              <a:t>Otsikko</a:t>
            </a:r>
            <a:endParaRPr lang="en-US"/>
          </a:p>
        </p:txBody>
      </p:sp>
      <p:sp>
        <p:nvSpPr>
          <p:cNvPr id="13" name="Content Placeholder 2"/>
          <p:cNvSpPr>
            <a:spLocks noGrp="1"/>
          </p:cNvSpPr>
          <p:nvPr>
            <p:ph sz="half" idx="1"/>
          </p:nvPr>
        </p:nvSpPr>
        <p:spPr>
          <a:xfrm>
            <a:off x="331236" y="1368425"/>
            <a:ext cx="8262258"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1898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tsikko ja 2 sisältöä">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3886200"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462364" y="1368424"/>
            <a:ext cx="4131129" cy="5135013"/>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a:t>Edit Master text styles</a:t>
            </a:r>
          </a:p>
          <a:p>
            <a:pPr lvl="1"/>
            <a:r>
              <a:rPr lang="en-US"/>
              <a:t>Second level</a:t>
            </a:r>
          </a:p>
          <a:p>
            <a:pPr lvl="2"/>
            <a:r>
              <a:rPr lang="en-US"/>
              <a:t>Third level</a:t>
            </a:r>
          </a:p>
        </p:txBody>
      </p:sp>
      <p:sp>
        <p:nvSpPr>
          <p:cNvPr id="8"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err="1"/>
              <a:t>Otsikko</a:t>
            </a:r>
            <a:endParaRPr lang="en-US"/>
          </a:p>
        </p:txBody>
      </p:sp>
    </p:spTree>
    <p:extLst>
      <p:ext uri="{BB962C8B-B14F-4D97-AF65-F5344CB8AC3E}">
        <p14:creationId xmlns:p14="http://schemas.microsoft.com/office/powerpoint/2010/main" val="39132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tsikko ja 3 sisältöä">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3886200" cy="2354489"/>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endParaRPr lang="en-US"/>
          </a:p>
        </p:txBody>
      </p:sp>
      <p:sp>
        <p:nvSpPr>
          <p:cNvPr id="4" name="Content Placeholder 3"/>
          <p:cNvSpPr>
            <a:spLocks noGrp="1"/>
          </p:cNvSpPr>
          <p:nvPr>
            <p:ph sz="half" idx="2"/>
          </p:nvPr>
        </p:nvSpPr>
        <p:spPr>
          <a:xfrm>
            <a:off x="4462364" y="1368424"/>
            <a:ext cx="4131129" cy="5135013"/>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a:t>Edit Master text styles</a:t>
            </a:r>
          </a:p>
          <a:p>
            <a:pPr lvl="1"/>
            <a:r>
              <a:rPr lang="en-US"/>
              <a:t>Second level</a:t>
            </a:r>
          </a:p>
          <a:p>
            <a:pPr lvl="2"/>
            <a:r>
              <a:rPr lang="en-US"/>
              <a:t>Third level</a:t>
            </a:r>
          </a:p>
        </p:txBody>
      </p:sp>
      <p:sp>
        <p:nvSpPr>
          <p:cNvPr id="8"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err="1"/>
              <a:t>Otsikko</a:t>
            </a:r>
            <a:endParaRPr lang="en-US"/>
          </a:p>
        </p:txBody>
      </p:sp>
      <p:sp>
        <p:nvSpPr>
          <p:cNvPr id="6" name="Content Placeholder 2"/>
          <p:cNvSpPr>
            <a:spLocks noGrp="1"/>
          </p:cNvSpPr>
          <p:nvPr>
            <p:ph sz="half" idx="10"/>
          </p:nvPr>
        </p:nvSpPr>
        <p:spPr>
          <a:xfrm>
            <a:off x="331236" y="3900196"/>
            <a:ext cx="3886200" cy="2603241"/>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endParaRPr lang="en-US"/>
          </a:p>
        </p:txBody>
      </p:sp>
    </p:spTree>
    <p:extLst>
      <p:ext uri="{BB962C8B-B14F-4D97-AF65-F5344CB8AC3E}">
        <p14:creationId xmlns:p14="http://schemas.microsoft.com/office/powerpoint/2010/main" val="336930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yhjä">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331235" y="261257"/>
            <a:ext cx="8486193" cy="627950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endParaRPr lang="en-US"/>
          </a:p>
        </p:txBody>
      </p:sp>
    </p:spTree>
    <p:extLst>
      <p:ext uri="{BB962C8B-B14F-4D97-AF65-F5344CB8AC3E}">
        <p14:creationId xmlns:p14="http://schemas.microsoft.com/office/powerpoint/2010/main" val="145292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tsikko ja sisältö / TYTT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err="1"/>
              <a:t>Otsikko</a:t>
            </a:r>
            <a:endParaRPr lang="en-US"/>
          </a:p>
        </p:txBody>
      </p:sp>
      <p:sp>
        <p:nvSpPr>
          <p:cNvPr id="4" name="Content Placeholder 2"/>
          <p:cNvSpPr>
            <a:spLocks noGrp="1"/>
          </p:cNvSpPr>
          <p:nvPr>
            <p:ph sz="half" idx="1"/>
          </p:nvPr>
        </p:nvSpPr>
        <p:spPr>
          <a:xfrm>
            <a:off x="331236" y="1368425"/>
            <a:ext cx="4697964"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647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tsikko ja sisältö / LABORANT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err="1"/>
              <a:t>Otsikko</a:t>
            </a:r>
            <a:endParaRPr lang="en-US"/>
          </a:p>
        </p:txBody>
      </p:sp>
      <p:sp>
        <p:nvSpPr>
          <p:cNvPr id="4" name="Content Placeholder 2"/>
          <p:cNvSpPr>
            <a:spLocks noGrp="1"/>
          </p:cNvSpPr>
          <p:nvPr>
            <p:ph sz="half" idx="1"/>
          </p:nvPr>
        </p:nvSpPr>
        <p:spPr>
          <a:xfrm>
            <a:off x="4226766" y="1368425"/>
            <a:ext cx="4366727"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921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105097"/>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95" r:id="rId3"/>
    <p:sldLayoutId id="2147483675" r:id="rId4"/>
    <p:sldLayoutId id="2147483664" r:id="rId5"/>
    <p:sldLayoutId id="2147483674" r:id="rId6"/>
    <p:sldLayoutId id="2147483673" r:id="rId7"/>
    <p:sldLayoutId id="2147483678" r:id="rId8"/>
    <p:sldLayoutId id="2147483680" r:id="rId9"/>
    <p:sldLayoutId id="2147483681" r:id="rId10"/>
    <p:sldLayoutId id="2147483696" r:id="rId11"/>
    <p:sldLayoutId id="2147483679" r:id="rId12"/>
    <p:sldLayoutId id="21474836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marinetraffic.com/"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le.fi/uutiset/3-10733264"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arcgis.com/home/webscene/viewer.html?webscene=e2bc2520804c422dbb0c6927b409b150"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visualcapitalist.com/wp-content/uploads/2019/04/data-generated-each-day-wide.html" TargetMode="External"/><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storymaps.esri.com/stories/terrorist-attacks/" TargetMode="External"/><Relationship Id="rId2" Type="http://schemas.openxmlformats.org/officeDocument/2006/relationships/hyperlink" Target="https://livingatlas.arcgis.com/wildfire/?ext=-14394031.695172165,2546836.1396756386,-7217511.983535443,6675658.659526621"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yle.fi/aihe/artikkeli/2014/01/30/paikkatietopalveluja-ja-ohjelmistoja" TargetMode="External"/><Relationship Id="rId2" Type="http://schemas.openxmlformats.org/officeDocument/2006/relationships/hyperlink" Target="https://yle.fi/aihe/artikkeli/2014/01/30/gis-maantieteen-perustyokalu"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www.oulu.fi/oulugis/fi/koordinaattijarjestelmat.htm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www.oulu.fi/oulugis/fi/koordinaattijarjestelmat.html"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www.oulu.fi/oulugis/fi/koordinaattijarjestelmat.html"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FU_pY2sTwTA"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www.earthpoint.us/Convert.aspx"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www.jhs-suositukset.fi/suomi/jhs197" TargetMode="External"/><Relationship Id="rId2" Type="http://schemas.openxmlformats.org/officeDocument/2006/relationships/hyperlink" Target="http://www.jhs-suositukset.fi/suomi/jhs196"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nationalgeographic.org/encyclopedia/geographic-information-system-gis/" TargetMode="External"/><Relationship Id="rId2" Type="http://schemas.openxmlformats.org/officeDocument/2006/relationships/image" Target="../media/image35.tif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9.sv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hyperlink" Target="http://www.paikkaoppi.fi/fi/rasteri-ja-vektorimuotoinen-paikkatietoaineisto/"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www.paikkaoppi.fi/fi/rasteri-ja-vektorimuotoinen-paikkatietoaineisto/"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iikennetilanne.tmfg.fi/"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hyperlink" Target="https://www.sciencedirect.com/topics/computer-science/geospatial-data"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liikennetilanne.tmfg.fi/"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esrifinland.maps.arcgis.com/apps/SimpleViewer/index.html?appid=c0326c5ca1fa4f84a830cbc7d6802d57" TargetMode="Externa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217" y="3953164"/>
            <a:ext cx="8350898" cy="1320800"/>
          </a:xfrm>
        </p:spPr>
        <p:txBody>
          <a:bodyPr>
            <a:normAutofit/>
          </a:bodyPr>
          <a:lstStyle/>
          <a:p>
            <a:r>
              <a:rPr lang="fi-FI"/>
              <a:t>Paikkatiedon ja paikkatietojärjestelmien perusteet </a:t>
            </a:r>
            <a:br>
              <a:rPr lang="fi-FI"/>
            </a:br>
            <a:r>
              <a:rPr lang="fi-FI"/>
              <a:t>+ </a:t>
            </a:r>
            <a:r>
              <a:rPr lang="fi-FI" err="1"/>
              <a:t>ArcGIS</a:t>
            </a:r>
            <a:r>
              <a:rPr lang="fi-FI"/>
              <a:t> ohjelmistojen perusteet </a:t>
            </a:r>
            <a:br>
              <a:rPr lang="fi-FI"/>
            </a:br>
            <a:br>
              <a:rPr lang="fi-FI"/>
            </a:br>
            <a:r>
              <a:rPr lang="fi-FI"/>
              <a:t>Jari Isohanni</a:t>
            </a:r>
          </a:p>
        </p:txBody>
      </p:sp>
    </p:spTree>
    <p:extLst>
      <p:ext uri="{BB962C8B-B14F-4D97-AF65-F5344CB8AC3E}">
        <p14:creationId xmlns:p14="http://schemas.microsoft.com/office/powerpoint/2010/main" val="4009268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1200329"/>
          </a:xfrm>
          <a:prstGeom prst="rect">
            <a:avLst/>
          </a:prstGeom>
          <a:noFill/>
        </p:spPr>
        <p:txBody>
          <a:bodyPr wrap="square" rtlCol="0">
            <a:spAutoFit/>
          </a:bodyPr>
          <a:lstStyle/>
          <a:p>
            <a:r>
              <a:rPr lang="fi-FI" sz="2400" err="1"/>
              <a:t>Marinetrafficin</a:t>
            </a:r>
            <a:r>
              <a:rPr lang="fi-FI" sz="2400"/>
              <a:t> kartalla esitetään laivojen paikat, sekä ominaisuusdatana tietoa laivoista. Samanlainen palvelu on olemassa lentokoneille (</a:t>
            </a:r>
            <a:r>
              <a:rPr lang="fi-FI" sz="2400" err="1"/>
              <a:t>Flightradar</a:t>
            </a:r>
            <a:r>
              <a:rPr lang="fi-FI" sz="2400"/>
              <a:t>)</a:t>
            </a:r>
          </a:p>
        </p:txBody>
      </p:sp>
      <p:sp>
        <p:nvSpPr>
          <p:cNvPr id="8" name="Rectangle 7">
            <a:extLst>
              <a:ext uri="{FF2B5EF4-FFF2-40B4-BE49-F238E27FC236}">
                <a16:creationId xmlns:a16="http://schemas.microsoft.com/office/drawing/2014/main" id="{442A210C-ED19-3A4E-A018-A709007A461E}"/>
              </a:ext>
            </a:extLst>
          </p:cNvPr>
          <p:cNvSpPr/>
          <p:nvPr/>
        </p:nvSpPr>
        <p:spPr>
          <a:xfrm>
            <a:off x="383498" y="5841666"/>
            <a:ext cx="5820743" cy="369332"/>
          </a:xfrm>
          <a:prstGeom prst="rect">
            <a:avLst/>
          </a:prstGeom>
        </p:spPr>
        <p:txBody>
          <a:bodyPr wrap="square">
            <a:spAutoFit/>
          </a:bodyPr>
          <a:lstStyle/>
          <a:p>
            <a:r>
              <a:rPr lang="fi-FI"/>
              <a:t>Kuva: </a:t>
            </a:r>
            <a:r>
              <a:rPr lang="fi-FI">
                <a:hlinkClick r:id="rId2"/>
              </a:rPr>
              <a:t>https://www.marinetraffic.com/</a:t>
            </a:r>
            <a:endParaRPr lang="fi-FI"/>
          </a:p>
        </p:txBody>
      </p:sp>
      <p:pic>
        <p:nvPicPr>
          <p:cNvPr id="4" name="Picture 3">
            <a:extLst>
              <a:ext uri="{FF2B5EF4-FFF2-40B4-BE49-F238E27FC236}">
                <a16:creationId xmlns:a16="http://schemas.microsoft.com/office/drawing/2014/main" id="{E6C23E4C-FD7E-7448-A06B-7D7D7D92DEE5}"/>
              </a:ext>
            </a:extLst>
          </p:cNvPr>
          <p:cNvPicPr>
            <a:picLocks noChangeAspect="1"/>
          </p:cNvPicPr>
          <p:nvPr/>
        </p:nvPicPr>
        <p:blipFill>
          <a:blip r:embed="rId3"/>
          <a:stretch>
            <a:fillRect/>
          </a:stretch>
        </p:blipFill>
        <p:spPr>
          <a:xfrm>
            <a:off x="470832" y="2549669"/>
            <a:ext cx="5724173" cy="3226352"/>
          </a:xfrm>
          <a:prstGeom prst="rect">
            <a:avLst/>
          </a:prstGeom>
        </p:spPr>
      </p:pic>
    </p:spTree>
    <p:extLst>
      <p:ext uri="{BB962C8B-B14F-4D97-AF65-F5344CB8AC3E}">
        <p14:creationId xmlns:p14="http://schemas.microsoft.com/office/powerpoint/2010/main" val="116009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1200329"/>
          </a:xfrm>
          <a:prstGeom prst="rect">
            <a:avLst/>
          </a:prstGeom>
          <a:noFill/>
        </p:spPr>
        <p:txBody>
          <a:bodyPr wrap="square" rtlCol="0">
            <a:spAutoFit/>
          </a:bodyPr>
          <a:lstStyle/>
          <a:p>
            <a:r>
              <a:rPr lang="fi-FI" sz="2400"/>
              <a:t>Ylen vaalitulosten seuranta käyttää Suomen karttaa, kuntien rajatietoja sekä äänestystuloksia ja piirtää karttaan alueita äänestystulosten pohjalta</a:t>
            </a:r>
          </a:p>
        </p:txBody>
      </p:sp>
      <p:sp>
        <p:nvSpPr>
          <p:cNvPr id="8" name="Rectangle 7">
            <a:extLst>
              <a:ext uri="{FF2B5EF4-FFF2-40B4-BE49-F238E27FC236}">
                <a16:creationId xmlns:a16="http://schemas.microsoft.com/office/drawing/2014/main" id="{442A210C-ED19-3A4E-A018-A709007A461E}"/>
              </a:ext>
            </a:extLst>
          </p:cNvPr>
          <p:cNvSpPr/>
          <p:nvPr/>
        </p:nvSpPr>
        <p:spPr>
          <a:xfrm>
            <a:off x="383498" y="5841666"/>
            <a:ext cx="5820743" cy="369332"/>
          </a:xfrm>
          <a:prstGeom prst="rect">
            <a:avLst/>
          </a:prstGeom>
        </p:spPr>
        <p:txBody>
          <a:bodyPr wrap="square">
            <a:spAutoFit/>
          </a:bodyPr>
          <a:lstStyle/>
          <a:p>
            <a:r>
              <a:rPr lang="fi-FI"/>
              <a:t>Kuva: </a:t>
            </a:r>
            <a:r>
              <a:rPr lang="fi-FI">
                <a:hlinkClick r:id="rId2"/>
              </a:rPr>
              <a:t>https://yle.fi/uutiset/3-10733264</a:t>
            </a:r>
            <a:endParaRPr lang="fi-FI"/>
          </a:p>
        </p:txBody>
      </p:sp>
      <p:pic>
        <p:nvPicPr>
          <p:cNvPr id="6" name="Picture 5">
            <a:extLst>
              <a:ext uri="{FF2B5EF4-FFF2-40B4-BE49-F238E27FC236}">
                <a16:creationId xmlns:a16="http://schemas.microsoft.com/office/drawing/2014/main" id="{B464642B-BB6F-DA46-BCE5-8ABE9FE40C06}"/>
              </a:ext>
            </a:extLst>
          </p:cNvPr>
          <p:cNvPicPr>
            <a:picLocks noChangeAspect="1"/>
          </p:cNvPicPr>
          <p:nvPr/>
        </p:nvPicPr>
        <p:blipFill>
          <a:blip r:embed="rId3"/>
          <a:stretch>
            <a:fillRect/>
          </a:stretch>
        </p:blipFill>
        <p:spPr>
          <a:xfrm>
            <a:off x="383498" y="2506498"/>
            <a:ext cx="6004264" cy="3378339"/>
          </a:xfrm>
          <a:prstGeom prst="rect">
            <a:avLst/>
          </a:prstGeom>
        </p:spPr>
      </p:pic>
    </p:spTree>
    <p:extLst>
      <p:ext uri="{BB962C8B-B14F-4D97-AF65-F5344CB8AC3E}">
        <p14:creationId xmlns:p14="http://schemas.microsoft.com/office/powerpoint/2010/main" val="95098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830997"/>
          </a:xfrm>
          <a:prstGeom prst="rect">
            <a:avLst/>
          </a:prstGeom>
          <a:noFill/>
        </p:spPr>
        <p:txBody>
          <a:bodyPr wrap="square" rtlCol="0">
            <a:spAutoFit/>
          </a:bodyPr>
          <a:lstStyle/>
          <a:p>
            <a:r>
              <a:rPr lang="fi-FI" sz="2400"/>
              <a:t>Paikkatieto voi olla myös kolmiulotteisia malleja. Kuten kaupunkisuunnittelussa usein käytetään</a:t>
            </a:r>
          </a:p>
        </p:txBody>
      </p:sp>
      <p:sp>
        <p:nvSpPr>
          <p:cNvPr id="8" name="Rectangle 7">
            <a:extLst>
              <a:ext uri="{FF2B5EF4-FFF2-40B4-BE49-F238E27FC236}">
                <a16:creationId xmlns:a16="http://schemas.microsoft.com/office/drawing/2014/main" id="{442A210C-ED19-3A4E-A018-A709007A461E}"/>
              </a:ext>
            </a:extLst>
          </p:cNvPr>
          <p:cNvSpPr/>
          <p:nvPr/>
        </p:nvSpPr>
        <p:spPr>
          <a:xfrm>
            <a:off x="383498" y="5841666"/>
            <a:ext cx="5820743" cy="923330"/>
          </a:xfrm>
          <a:prstGeom prst="rect">
            <a:avLst/>
          </a:prstGeom>
        </p:spPr>
        <p:txBody>
          <a:bodyPr wrap="square">
            <a:spAutoFit/>
          </a:bodyPr>
          <a:lstStyle/>
          <a:p>
            <a:r>
              <a:rPr lang="fi-FI"/>
              <a:t>Kuva: </a:t>
            </a:r>
            <a:r>
              <a:rPr lang="fi-FI">
                <a:hlinkClick r:id="rId2"/>
              </a:rPr>
              <a:t>https://www.arcgis.com/home/webscene/viewer.html?webscene=e2bc2520804c422dbb0c6927b409b150</a:t>
            </a:r>
            <a:endParaRPr lang="fi-FI"/>
          </a:p>
        </p:txBody>
      </p:sp>
      <p:pic>
        <p:nvPicPr>
          <p:cNvPr id="3" name="Picture 2">
            <a:extLst>
              <a:ext uri="{FF2B5EF4-FFF2-40B4-BE49-F238E27FC236}">
                <a16:creationId xmlns:a16="http://schemas.microsoft.com/office/drawing/2014/main" id="{EE9B6D61-FF99-EA48-8528-A98EB2EF96EC}"/>
              </a:ext>
            </a:extLst>
          </p:cNvPr>
          <p:cNvPicPr>
            <a:picLocks noChangeAspect="1"/>
          </p:cNvPicPr>
          <p:nvPr/>
        </p:nvPicPr>
        <p:blipFill>
          <a:blip r:embed="rId3"/>
          <a:stretch>
            <a:fillRect/>
          </a:stretch>
        </p:blipFill>
        <p:spPr>
          <a:xfrm>
            <a:off x="448320" y="2549669"/>
            <a:ext cx="5860115" cy="3246018"/>
          </a:xfrm>
          <a:prstGeom prst="rect">
            <a:avLst/>
          </a:prstGeom>
        </p:spPr>
      </p:pic>
    </p:spTree>
    <p:extLst>
      <p:ext uri="{BB962C8B-B14F-4D97-AF65-F5344CB8AC3E}">
        <p14:creationId xmlns:p14="http://schemas.microsoft.com/office/powerpoint/2010/main" val="264550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2677656"/>
          </a:xfrm>
          <a:prstGeom prst="rect">
            <a:avLst/>
          </a:prstGeom>
          <a:noFill/>
        </p:spPr>
        <p:txBody>
          <a:bodyPr wrap="square" rtlCol="0">
            <a:spAutoFit/>
          </a:bodyPr>
          <a:lstStyle/>
          <a:p>
            <a:r>
              <a:rPr lang="fi-FI" sz="2400"/>
              <a:t>Edellisten esimerkkien kautta on  helppo havaita paikkatiedon määritelmä:</a:t>
            </a:r>
          </a:p>
          <a:p>
            <a:endParaRPr lang="fi-FI" sz="2400"/>
          </a:p>
          <a:p>
            <a:r>
              <a:rPr lang="fi-FI" sz="2400" i="1"/>
              <a:t>Paikkatiedossa yhdistyy kohteen sijaintitieto ja ominaisuustieto. Sijaintitieto ilmoitetaan yleensä koordinaatteina ja ominaisuustieto voi olla mitä tahansa kohteen ominaisuutta kuvaavaa tietoa.</a:t>
            </a:r>
          </a:p>
        </p:txBody>
      </p:sp>
    </p:spTree>
    <p:extLst>
      <p:ext uri="{BB962C8B-B14F-4D97-AF65-F5344CB8AC3E}">
        <p14:creationId xmlns:p14="http://schemas.microsoft.com/office/powerpoint/2010/main" val="2690021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Paikkatiedon lyhyt historia</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5262979"/>
          </a:xfrm>
          <a:prstGeom prst="rect">
            <a:avLst/>
          </a:prstGeom>
          <a:noFill/>
        </p:spPr>
        <p:txBody>
          <a:bodyPr wrap="square" rtlCol="0">
            <a:spAutoFit/>
          </a:bodyPr>
          <a:lstStyle/>
          <a:p>
            <a:r>
              <a:rPr lang="fi-FI" sz="2400"/>
              <a:t>Paikkatiedon kehittyminen on periaatteessa alkanut jo hetkestä kun perinteisiä paperikarttoja alettiin digitalisoimaan. Tämä tapahtui jo 1960 luvulla.</a:t>
            </a:r>
            <a:endParaRPr lang="fi-FI" sz="2400" i="1"/>
          </a:p>
          <a:p>
            <a:endParaRPr lang="fi-FI" sz="2400" i="1"/>
          </a:p>
          <a:p>
            <a:r>
              <a:rPr lang="fi-FI" sz="2400"/>
              <a:t>Aluksi paikkatietona toimi paperisista kartoista sellaisenaan digitaalisiksi siirretyt merkit. </a:t>
            </a:r>
          </a:p>
          <a:p>
            <a:endParaRPr lang="fi-FI" sz="2400"/>
          </a:p>
          <a:p>
            <a:r>
              <a:rPr lang="fi-FI" sz="2400"/>
              <a:t>Jo digitaalisten karttojen alkuaikoina huomattiin, että karttapohjien lisäksi karttoihin voidaan lisätä kohteita joilla on koordinaatit sekä ominaisuustietoa.</a:t>
            </a:r>
          </a:p>
          <a:p>
            <a:endParaRPr lang="fi-FI" sz="2400"/>
          </a:p>
          <a:p>
            <a:r>
              <a:rPr lang="fi-FI" sz="2400"/>
              <a:t>Tämän mahdollisti kuitenkin laajemmassa määrin GPS-järjestelmän kehitys 1990-luvulla. Jonka seurauksena </a:t>
            </a:r>
          </a:p>
          <a:p>
            <a:r>
              <a:rPr lang="fi-FI" sz="2400"/>
              <a:t>mm. Paikkasidonnainen tiedonkeruu mahdollistui</a:t>
            </a:r>
          </a:p>
        </p:txBody>
      </p:sp>
    </p:spTree>
    <p:extLst>
      <p:ext uri="{BB962C8B-B14F-4D97-AF65-F5344CB8AC3E}">
        <p14:creationId xmlns:p14="http://schemas.microsoft.com/office/powerpoint/2010/main" val="587192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Paikkatiedon lyhyt historia</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4524315"/>
          </a:xfrm>
          <a:prstGeom prst="rect">
            <a:avLst/>
          </a:prstGeom>
          <a:noFill/>
        </p:spPr>
        <p:txBody>
          <a:bodyPr wrap="square" rtlCol="0">
            <a:spAutoFit/>
          </a:bodyPr>
          <a:lstStyle/>
          <a:p>
            <a:r>
              <a:rPr lang="fi-FI" sz="2400"/>
              <a:t>2000-luvulla karttapohjaiset järjestelmät ovat kehittyneet muun tietotekniikan kehityksen mukana.</a:t>
            </a:r>
          </a:p>
          <a:p>
            <a:endParaRPr lang="fi-FI" sz="2400"/>
          </a:p>
          <a:p>
            <a:r>
              <a:rPr lang="fi-FI" sz="2400"/>
              <a:t>Siinä missä aluksi esitetiin vain yksinkertaisia pisteitä ja viivoja. Ovat 2020-luvun järjestelmät monipuolisia tiedon visualisointityökaluja, joilla myös analysoida tietoa sekä vastaanottaa tietoa eri järjestelmistä.</a:t>
            </a:r>
          </a:p>
          <a:p>
            <a:endParaRPr lang="fi-FI" sz="2400"/>
          </a:p>
          <a:p>
            <a:r>
              <a:rPr lang="fi-FI" sz="2400"/>
              <a:t>Osittain karttapohjaisten järjestelmien kehitystä selittää tiedon määrän lisääntyminen maailmassa, karttapohjaisessa järjestelmässä voidaan tietoa esittää eri tavalla kuin perinteisillä tiedon esittämisen työkaluilla</a:t>
            </a:r>
          </a:p>
        </p:txBody>
      </p:sp>
    </p:spTree>
    <p:extLst>
      <p:ext uri="{BB962C8B-B14F-4D97-AF65-F5344CB8AC3E}">
        <p14:creationId xmlns:p14="http://schemas.microsoft.com/office/powerpoint/2010/main" val="292884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Ja tulevaisuus</a:t>
            </a:r>
          </a:p>
        </p:txBody>
      </p:sp>
      <p:pic>
        <p:nvPicPr>
          <p:cNvPr id="3" name="Picture 2">
            <a:extLst>
              <a:ext uri="{FF2B5EF4-FFF2-40B4-BE49-F238E27FC236}">
                <a16:creationId xmlns:a16="http://schemas.microsoft.com/office/drawing/2014/main" id="{0A00393D-55C9-3F4C-98AC-C242F899F553}"/>
              </a:ext>
            </a:extLst>
          </p:cNvPr>
          <p:cNvPicPr>
            <a:picLocks noChangeAspect="1"/>
          </p:cNvPicPr>
          <p:nvPr/>
        </p:nvPicPr>
        <p:blipFill>
          <a:blip r:embed="rId2"/>
          <a:stretch>
            <a:fillRect/>
          </a:stretch>
        </p:blipFill>
        <p:spPr>
          <a:xfrm>
            <a:off x="67691" y="1254731"/>
            <a:ext cx="5603436" cy="4214716"/>
          </a:xfrm>
          <a:prstGeom prst="rect">
            <a:avLst/>
          </a:prstGeom>
        </p:spPr>
      </p:pic>
      <p:sp>
        <p:nvSpPr>
          <p:cNvPr id="4" name="Rectangle 3">
            <a:extLst>
              <a:ext uri="{FF2B5EF4-FFF2-40B4-BE49-F238E27FC236}">
                <a16:creationId xmlns:a16="http://schemas.microsoft.com/office/drawing/2014/main" id="{B0990EB2-9C0E-E64D-AA19-D822E0CD7377}"/>
              </a:ext>
            </a:extLst>
          </p:cNvPr>
          <p:cNvSpPr/>
          <p:nvPr/>
        </p:nvSpPr>
        <p:spPr>
          <a:xfrm>
            <a:off x="261917" y="5650802"/>
            <a:ext cx="6559092" cy="646331"/>
          </a:xfrm>
          <a:prstGeom prst="rect">
            <a:avLst/>
          </a:prstGeom>
        </p:spPr>
        <p:txBody>
          <a:bodyPr wrap="square">
            <a:spAutoFit/>
          </a:bodyPr>
          <a:lstStyle/>
          <a:p>
            <a:r>
              <a:rPr lang="fi-FI">
                <a:hlinkClick r:id="rId3"/>
              </a:rPr>
              <a:t>https://www.visualcapitalist.com/wp-content/uploads/2019/04/data-generated-each-day-wide.html</a:t>
            </a:r>
            <a:endParaRPr lang="fi-FI"/>
          </a:p>
        </p:txBody>
      </p:sp>
      <p:sp>
        <p:nvSpPr>
          <p:cNvPr id="6" name="Rectangle 5">
            <a:extLst>
              <a:ext uri="{FF2B5EF4-FFF2-40B4-BE49-F238E27FC236}">
                <a16:creationId xmlns:a16="http://schemas.microsoft.com/office/drawing/2014/main" id="{847B0E16-3C5D-9140-B585-B5D8294F148D}"/>
              </a:ext>
            </a:extLst>
          </p:cNvPr>
          <p:cNvSpPr/>
          <p:nvPr/>
        </p:nvSpPr>
        <p:spPr>
          <a:xfrm>
            <a:off x="261917" y="5437195"/>
            <a:ext cx="1430584" cy="369332"/>
          </a:xfrm>
          <a:prstGeom prst="rect">
            <a:avLst/>
          </a:prstGeom>
        </p:spPr>
        <p:txBody>
          <a:bodyPr wrap="none">
            <a:spAutoFit/>
          </a:bodyPr>
          <a:lstStyle/>
          <a:p>
            <a:r>
              <a:rPr lang="fi-FI"/>
              <a:t>Lähde: </a:t>
            </a:r>
            <a:r>
              <a:rPr lang="fi-FI" err="1"/>
              <a:t>ZDnet</a:t>
            </a:r>
            <a:endParaRPr lang="fi-FI"/>
          </a:p>
        </p:txBody>
      </p:sp>
      <p:sp>
        <p:nvSpPr>
          <p:cNvPr id="5" name="Rectangle 4">
            <a:extLst>
              <a:ext uri="{FF2B5EF4-FFF2-40B4-BE49-F238E27FC236}">
                <a16:creationId xmlns:a16="http://schemas.microsoft.com/office/drawing/2014/main" id="{2BFF358A-4817-F84C-81C9-56169D13D25A}"/>
              </a:ext>
            </a:extLst>
          </p:cNvPr>
          <p:cNvSpPr/>
          <p:nvPr/>
        </p:nvSpPr>
        <p:spPr>
          <a:xfrm>
            <a:off x="5671127" y="1254731"/>
            <a:ext cx="3140364" cy="4708981"/>
          </a:xfrm>
          <a:prstGeom prst="rect">
            <a:avLst/>
          </a:prstGeom>
        </p:spPr>
        <p:txBody>
          <a:bodyPr wrap="square">
            <a:spAutoFit/>
          </a:bodyPr>
          <a:lstStyle/>
          <a:p>
            <a:r>
              <a:rPr lang="fi-FI" sz="2000"/>
              <a:t>Paikkatiedon määrän kasvua voidaan hahmottaa esim. </a:t>
            </a:r>
            <a:r>
              <a:rPr lang="fi-FI" sz="2000" err="1"/>
              <a:t>IoT</a:t>
            </a:r>
            <a:r>
              <a:rPr lang="fi-FI" sz="2000"/>
              <a:t>-laitteiden määrän kautta.</a:t>
            </a:r>
          </a:p>
          <a:p>
            <a:endParaRPr lang="fi-FI" sz="2000"/>
          </a:p>
          <a:p>
            <a:r>
              <a:rPr lang="fi-FI" sz="2000" err="1"/>
              <a:t>CCS:n</a:t>
            </a:r>
            <a:r>
              <a:rPr lang="fi-FI" sz="2000"/>
              <a:t> raportin mukaan maailmassa on 50 miljardia laitetta vuonna 2020, jotka on yhteydessä Internettiin tavalla tai toisella. </a:t>
            </a:r>
          </a:p>
          <a:p>
            <a:endParaRPr lang="fi-FI" sz="2000"/>
          </a:p>
          <a:p>
            <a:r>
              <a:rPr lang="fi-FI" sz="2000"/>
              <a:t>Valtaosalla näistä laitteista on sidottuna paikkaan joka tiedetään, tai jota seurataan.</a:t>
            </a:r>
          </a:p>
        </p:txBody>
      </p:sp>
    </p:spTree>
    <p:extLst>
      <p:ext uri="{BB962C8B-B14F-4D97-AF65-F5344CB8AC3E}">
        <p14:creationId xmlns:p14="http://schemas.microsoft.com/office/powerpoint/2010/main" val="3124649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 kertoo tarinaa</a:t>
            </a:r>
          </a:p>
        </p:txBody>
      </p:sp>
      <p:sp>
        <p:nvSpPr>
          <p:cNvPr id="4" name="Rectangle 3">
            <a:extLst>
              <a:ext uri="{FF2B5EF4-FFF2-40B4-BE49-F238E27FC236}">
                <a16:creationId xmlns:a16="http://schemas.microsoft.com/office/drawing/2014/main" id="{F255B4F7-9E4A-1B41-9903-11D681ECBDEF}"/>
              </a:ext>
            </a:extLst>
          </p:cNvPr>
          <p:cNvSpPr/>
          <p:nvPr/>
        </p:nvSpPr>
        <p:spPr>
          <a:xfrm>
            <a:off x="436550" y="1844568"/>
            <a:ext cx="8393414" cy="646331"/>
          </a:xfrm>
          <a:prstGeom prst="rect">
            <a:avLst/>
          </a:prstGeom>
        </p:spPr>
        <p:txBody>
          <a:bodyPr wrap="square">
            <a:spAutoFit/>
          </a:bodyPr>
          <a:lstStyle/>
          <a:p>
            <a:r>
              <a:rPr lang="fi-FI">
                <a:hlinkClick r:id="rId2"/>
              </a:rPr>
              <a:t>https://livingatlas.arcgis.com/wildfire/?ext=-14394031.695172165,2546836.1396756386,-7217511.983535443,6675658.659526621</a:t>
            </a:r>
            <a:endParaRPr lang="fi-FI"/>
          </a:p>
        </p:txBody>
      </p:sp>
      <p:sp>
        <p:nvSpPr>
          <p:cNvPr id="5" name="Rectangle 4">
            <a:extLst>
              <a:ext uri="{FF2B5EF4-FFF2-40B4-BE49-F238E27FC236}">
                <a16:creationId xmlns:a16="http://schemas.microsoft.com/office/drawing/2014/main" id="{604C5211-442D-914C-906B-FAF23538BFE5}"/>
              </a:ext>
            </a:extLst>
          </p:cNvPr>
          <p:cNvSpPr/>
          <p:nvPr/>
        </p:nvSpPr>
        <p:spPr>
          <a:xfrm>
            <a:off x="436550" y="3974132"/>
            <a:ext cx="7896891" cy="369332"/>
          </a:xfrm>
          <a:prstGeom prst="rect">
            <a:avLst/>
          </a:prstGeom>
        </p:spPr>
        <p:txBody>
          <a:bodyPr wrap="square">
            <a:spAutoFit/>
          </a:bodyPr>
          <a:lstStyle/>
          <a:p>
            <a:r>
              <a:rPr lang="fi-FI">
                <a:hlinkClick r:id="rId3"/>
              </a:rPr>
              <a:t>https://storymaps.esri.com/stories/terrorist-attacks/</a:t>
            </a:r>
            <a:endParaRPr lang="fi-FI"/>
          </a:p>
        </p:txBody>
      </p:sp>
      <p:sp>
        <p:nvSpPr>
          <p:cNvPr id="6" name="Rectangle 5">
            <a:extLst>
              <a:ext uri="{FF2B5EF4-FFF2-40B4-BE49-F238E27FC236}">
                <a16:creationId xmlns:a16="http://schemas.microsoft.com/office/drawing/2014/main" id="{C5E0EF84-1C77-ED47-8D38-173BD7F66AA3}"/>
              </a:ext>
            </a:extLst>
          </p:cNvPr>
          <p:cNvSpPr/>
          <p:nvPr/>
        </p:nvSpPr>
        <p:spPr>
          <a:xfrm>
            <a:off x="436551" y="1259793"/>
            <a:ext cx="3492816" cy="584775"/>
          </a:xfrm>
          <a:prstGeom prst="rect">
            <a:avLst/>
          </a:prstGeom>
        </p:spPr>
        <p:txBody>
          <a:bodyPr wrap="none">
            <a:spAutoFit/>
          </a:bodyPr>
          <a:lstStyle/>
          <a:p>
            <a:r>
              <a:rPr lang="fi-FI" sz="3200"/>
              <a:t>USA:n maastopalot:</a:t>
            </a:r>
          </a:p>
        </p:txBody>
      </p:sp>
      <p:sp>
        <p:nvSpPr>
          <p:cNvPr id="7" name="Rectangle 6">
            <a:extLst>
              <a:ext uri="{FF2B5EF4-FFF2-40B4-BE49-F238E27FC236}">
                <a16:creationId xmlns:a16="http://schemas.microsoft.com/office/drawing/2014/main" id="{9BCE93C3-62A0-9D4A-A111-9557941AE7FA}"/>
              </a:ext>
            </a:extLst>
          </p:cNvPr>
          <p:cNvSpPr/>
          <p:nvPr/>
        </p:nvSpPr>
        <p:spPr>
          <a:xfrm>
            <a:off x="436550" y="3416168"/>
            <a:ext cx="4324645" cy="584775"/>
          </a:xfrm>
          <a:prstGeom prst="rect">
            <a:avLst/>
          </a:prstGeom>
        </p:spPr>
        <p:txBody>
          <a:bodyPr wrap="none">
            <a:spAutoFit/>
          </a:bodyPr>
          <a:lstStyle/>
          <a:p>
            <a:r>
              <a:rPr lang="fi-FI" sz="3200"/>
              <a:t>Terroristien hyökkäykset:</a:t>
            </a:r>
          </a:p>
        </p:txBody>
      </p:sp>
      <p:sp>
        <p:nvSpPr>
          <p:cNvPr id="8" name="Rectangle 7">
            <a:extLst>
              <a:ext uri="{FF2B5EF4-FFF2-40B4-BE49-F238E27FC236}">
                <a16:creationId xmlns:a16="http://schemas.microsoft.com/office/drawing/2014/main" id="{0EE60143-4A4A-8E4B-9DAD-8F3EFE0981E2}"/>
              </a:ext>
            </a:extLst>
          </p:cNvPr>
          <p:cNvSpPr/>
          <p:nvPr/>
        </p:nvSpPr>
        <p:spPr>
          <a:xfrm>
            <a:off x="436550" y="5147977"/>
            <a:ext cx="6529608" cy="954107"/>
          </a:xfrm>
          <a:prstGeom prst="rect">
            <a:avLst/>
          </a:prstGeom>
        </p:spPr>
        <p:txBody>
          <a:bodyPr wrap="none">
            <a:spAutoFit/>
          </a:bodyPr>
          <a:lstStyle/>
          <a:p>
            <a:r>
              <a:rPr lang="fi-FI" sz="2800" b="1" i="1"/>
              <a:t>Pohdi: </a:t>
            </a:r>
            <a:r>
              <a:rPr lang="fi-FI" sz="2800"/>
              <a:t>Voisiko esimerkkien esittämää tietoa</a:t>
            </a:r>
          </a:p>
          <a:p>
            <a:r>
              <a:rPr lang="fi-FI" sz="2800"/>
              <a:t>kertoa selvemmin Ilman paikkatietoa?</a:t>
            </a:r>
          </a:p>
        </p:txBody>
      </p:sp>
    </p:spTree>
    <p:extLst>
      <p:ext uri="{BB962C8B-B14F-4D97-AF65-F5344CB8AC3E}">
        <p14:creationId xmlns:p14="http://schemas.microsoft.com/office/powerpoint/2010/main" val="2959491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2677656"/>
          </a:xfrm>
          <a:prstGeom prst="rect">
            <a:avLst/>
          </a:prstGeom>
          <a:noFill/>
        </p:spPr>
        <p:txBody>
          <a:bodyPr wrap="square" rtlCol="0">
            <a:spAutoFit/>
          </a:bodyPr>
          <a:lstStyle/>
          <a:p>
            <a:r>
              <a:rPr lang="fi-FI" sz="2400"/>
              <a:t>Yle: GIS - maantieteen perustyökalu</a:t>
            </a:r>
          </a:p>
          <a:p>
            <a:endParaRPr lang="fi-FI" sz="2400"/>
          </a:p>
          <a:p>
            <a:r>
              <a:rPr lang="fi-FI" sz="2400">
                <a:hlinkClick r:id="rId2"/>
              </a:rPr>
              <a:t>https://yle.fi/aihe/artikkeli/2014/01/30/gis-maantieteen-perustyokalu</a:t>
            </a:r>
            <a:endParaRPr lang="fi-FI" sz="2400"/>
          </a:p>
          <a:p>
            <a:endParaRPr lang="fi-FI" sz="2400"/>
          </a:p>
          <a:p>
            <a:r>
              <a:rPr lang="fi-FI" sz="2400">
                <a:hlinkClick r:id="rId3"/>
              </a:rPr>
              <a:t>https://yle.fi/aihe/artikkeli/2014/01/30/paikkatietopalveluja-ja-ohjelmistoja</a:t>
            </a:r>
            <a:endParaRPr lang="fi-FI" sz="2400"/>
          </a:p>
        </p:txBody>
      </p:sp>
    </p:spTree>
    <p:extLst>
      <p:ext uri="{BB962C8B-B14F-4D97-AF65-F5344CB8AC3E}">
        <p14:creationId xmlns:p14="http://schemas.microsoft.com/office/powerpoint/2010/main" val="185250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Tehtävä (kontaktiopetus) n. 10 min.</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2308324"/>
          </a:xfrm>
          <a:prstGeom prst="rect">
            <a:avLst/>
          </a:prstGeom>
          <a:noFill/>
        </p:spPr>
        <p:txBody>
          <a:bodyPr wrap="square" rtlCol="0">
            <a:spAutoFit/>
          </a:bodyPr>
          <a:lstStyle/>
          <a:p>
            <a:r>
              <a:rPr lang="fi-FI" sz="2400"/>
              <a:t>Mitä paikkatieto palveluita olet käyttänyt? </a:t>
            </a:r>
          </a:p>
          <a:p>
            <a:endParaRPr lang="fi-FI" sz="2400"/>
          </a:p>
          <a:p>
            <a:r>
              <a:rPr lang="fi-FI" sz="2400"/>
              <a:t>Mitä kokemuksia näistä palveluista?</a:t>
            </a:r>
          </a:p>
          <a:p>
            <a:endParaRPr lang="fi-FI" sz="2400"/>
          </a:p>
          <a:p>
            <a:r>
              <a:rPr lang="fi-FI" sz="2400"/>
              <a:t>Mitä paikkatietopalvelua kaipaisit vielä?</a:t>
            </a:r>
          </a:p>
          <a:p>
            <a:endParaRPr lang="fi-FI" sz="2400"/>
          </a:p>
        </p:txBody>
      </p:sp>
    </p:spTree>
    <p:extLst>
      <p:ext uri="{BB962C8B-B14F-4D97-AF65-F5344CB8AC3E}">
        <p14:creationId xmlns:p14="http://schemas.microsoft.com/office/powerpoint/2010/main" val="238324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Osaamistavoitteet</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746504"/>
            <a:ext cx="8262258" cy="2554545"/>
          </a:xfrm>
          <a:prstGeom prst="rect">
            <a:avLst/>
          </a:prstGeom>
          <a:noFill/>
        </p:spPr>
        <p:txBody>
          <a:bodyPr wrap="square" rtlCol="0">
            <a:spAutoFit/>
          </a:bodyPr>
          <a:lstStyle/>
          <a:p>
            <a:r>
              <a:rPr lang="fi-FI" sz="3200" b="1"/>
              <a:t>Ymmärtää</a:t>
            </a:r>
          </a:p>
          <a:p>
            <a:pPr marL="457200" indent="-457200">
              <a:buFontTx/>
              <a:buChar char="-"/>
            </a:pPr>
            <a:r>
              <a:rPr lang="fi-FI" sz="3200"/>
              <a:t>Mitä on paikkatieto</a:t>
            </a:r>
          </a:p>
          <a:p>
            <a:pPr marL="457200" indent="-457200">
              <a:buFontTx/>
              <a:buChar char="-"/>
            </a:pPr>
            <a:r>
              <a:rPr lang="fi-FI" sz="3200"/>
              <a:t>Mitä ovat koordinaattijärjestelmät </a:t>
            </a:r>
          </a:p>
          <a:p>
            <a:pPr marL="457200" indent="-457200">
              <a:buFontTx/>
              <a:buChar char="-"/>
            </a:pPr>
            <a:r>
              <a:rPr lang="fi-FI" sz="3200"/>
              <a:t>Paikannuksen perusteet</a:t>
            </a:r>
          </a:p>
          <a:p>
            <a:pPr marL="457200" indent="-457200">
              <a:buFontTx/>
              <a:buChar char="-"/>
            </a:pPr>
            <a:r>
              <a:rPr lang="fi-FI" sz="3200"/>
              <a:t>Paikkatietojärjestelmien perusteet</a:t>
            </a:r>
          </a:p>
        </p:txBody>
      </p:sp>
    </p:spTree>
    <p:extLst>
      <p:ext uri="{BB962C8B-B14F-4D97-AF65-F5344CB8AC3E}">
        <p14:creationId xmlns:p14="http://schemas.microsoft.com/office/powerpoint/2010/main" val="1338622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Tehtävä (verkko-opetus)</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3785652"/>
          </a:xfrm>
          <a:prstGeom prst="rect">
            <a:avLst/>
          </a:prstGeom>
          <a:noFill/>
        </p:spPr>
        <p:txBody>
          <a:bodyPr wrap="square" rtlCol="0">
            <a:spAutoFit/>
          </a:bodyPr>
          <a:lstStyle/>
          <a:p>
            <a:r>
              <a:rPr lang="fi-FI" sz="2400" b="1"/>
              <a:t>Tehtävä 1. </a:t>
            </a:r>
          </a:p>
          <a:p>
            <a:endParaRPr lang="fi-FI" sz="2400"/>
          </a:p>
          <a:p>
            <a:r>
              <a:rPr lang="fi-FI" sz="2400"/>
              <a:t>Kirjoita paikkatietopalveluista joita käytät / olet käyttänyt</a:t>
            </a:r>
          </a:p>
          <a:p>
            <a:endParaRPr lang="fi-FI" sz="2400"/>
          </a:p>
          <a:p>
            <a:r>
              <a:rPr lang="fi-FI" sz="2400"/>
              <a:t>Mitä kokemuksia näistä palveluista?</a:t>
            </a:r>
          </a:p>
          <a:p>
            <a:endParaRPr lang="fi-FI" sz="2400"/>
          </a:p>
          <a:p>
            <a:r>
              <a:rPr lang="fi-FI" sz="2400"/>
              <a:t>Mitä paikkatietopalvelua kaipaisit vielä?</a:t>
            </a:r>
          </a:p>
          <a:p>
            <a:endParaRPr lang="fi-FI" sz="2400"/>
          </a:p>
          <a:p>
            <a:r>
              <a:rPr lang="fi-FI" sz="2400"/>
              <a:t>Tehtävän pituus </a:t>
            </a:r>
            <a:r>
              <a:rPr lang="fi-FI" sz="2400" err="1"/>
              <a:t>max</a:t>
            </a:r>
            <a:r>
              <a:rPr lang="fi-FI" sz="2400"/>
              <a:t> 2. sivua</a:t>
            </a:r>
          </a:p>
          <a:p>
            <a:endParaRPr lang="fi-FI" sz="2400"/>
          </a:p>
        </p:txBody>
      </p:sp>
    </p:spTree>
    <p:extLst>
      <p:ext uri="{BB962C8B-B14F-4D97-AF65-F5344CB8AC3E}">
        <p14:creationId xmlns:p14="http://schemas.microsoft.com/office/powerpoint/2010/main" val="2900511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Terminologiaa</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4401205"/>
          </a:xfrm>
          <a:prstGeom prst="rect">
            <a:avLst/>
          </a:prstGeom>
          <a:noFill/>
        </p:spPr>
        <p:txBody>
          <a:bodyPr wrap="square" rtlCol="0">
            <a:spAutoFit/>
          </a:bodyPr>
          <a:lstStyle/>
          <a:p>
            <a:r>
              <a:rPr lang="fi-FI" sz="2000" b="1"/>
              <a:t>GIS </a:t>
            </a:r>
            <a:r>
              <a:rPr lang="fi-FI" sz="2000"/>
              <a:t>= Geographic </a:t>
            </a:r>
            <a:r>
              <a:rPr lang="fi-FI" sz="2000" err="1"/>
              <a:t>Information</a:t>
            </a:r>
            <a:r>
              <a:rPr lang="fi-FI" sz="2000"/>
              <a:t> System, paikkatietojärjestelmä. Järjestelmä joka yhdistää karttaan ja sen tiettyihin paikkoihin erilaista tietoa, kuten tekstiä, kaavioita, tilastoja, </a:t>
            </a:r>
            <a:r>
              <a:rPr lang="fi-FI" sz="2000" err="1"/>
              <a:t>yms</a:t>
            </a:r>
            <a:r>
              <a:rPr lang="fi-FI" sz="2000"/>
              <a:t>…</a:t>
            </a:r>
          </a:p>
          <a:p>
            <a:endParaRPr lang="fi-FI" sz="2000"/>
          </a:p>
          <a:p>
            <a:r>
              <a:rPr lang="fi-FI" sz="2000" b="1"/>
              <a:t>GPS </a:t>
            </a:r>
            <a:r>
              <a:rPr lang="fi-FI" sz="2000"/>
              <a:t>= Global </a:t>
            </a:r>
            <a:r>
              <a:rPr lang="fi-FI" sz="2000" err="1"/>
              <a:t>Positioning</a:t>
            </a:r>
            <a:r>
              <a:rPr lang="fi-FI" sz="2000"/>
              <a:t> System, satelliittipaikannusjärjestelmä.</a:t>
            </a:r>
          </a:p>
          <a:p>
            <a:endParaRPr lang="fi-FI" sz="2000"/>
          </a:p>
          <a:p>
            <a:r>
              <a:rPr lang="fi-FI" sz="2000" b="1"/>
              <a:t>Kartan mittakaava </a:t>
            </a:r>
            <a:r>
              <a:rPr lang="fi-FI" sz="2000"/>
              <a:t>= suhde, jonka verran kartta pienentää todellisuutta. </a:t>
            </a:r>
          </a:p>
          <a:p>
            <a:endParaRPr lang="fi-FI" sz="2000"/>
          </a:p>
          <a:p>
            <a:r>
              <a:rPr lang="fi-FI" sz="2000"/>
              <a:t>Pienimittakaavainen kartta kuvaa todellisuutta pienenä, esim. maailmankartta mittakaavassa 1:5 000 000 -&gt; 1 cm kartalla vastaa 5 000 000 cm = 50 km maastossa.</a:t>
            </a:r>
          </a:p>
          <a:p>
            <a:endParaRPr lang="fi-FI" sz="2000"/>
          </a:p>
          <a:p>
            <a:r>
              <a:rPr lang="fi-FI" sz="2000"/>
              <a:t>Suurimittakaavainen kartta kuvaa todellisuutta suurempana, esim. peruskartta 1:25 000 -&gt; 1 cm kartalla vastaa 25 000 cm (250 m) maastossa.</a:t>
            </a:r>
          </a:p>
        </p:txBody>
      </p:sp>
    </p:spTree>
    <p:extLst>
      <p:ext uri="{BB962C8B-B14F-4D97-AF65-F5344CB8AC3E}">
        <p14:creationId xmlns:p14="http://schemas.microsoft.com/office/powerpoint/2010/main" val="1030945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Terminologiaa</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3477875"/>
          </a:xfrm>
          <a:prstGeom prst="rect">
            <a:avLst/>
          </a:prstGeom>
          <a:noFill/>
        </p:spPr>
        <p:txBody>
          <a:bodyPr wrap="square" rtlCol="0">
            <a:spAutoFit/>
          </a:bodyPr>
          <a:lstStyle/>
          <a:p>
            <a:r>
              <a:rPr lang="fi-FI" sz="2000" b="1"/>
              <a:t>Karttaprojektio </a:t>
            </a:r>
            <a:r>
              <a:rPr lang="fi-FI" sz="2000"/>
              <a:t>= karttaprojekti kuvaa tapaa jolla maapallon kaareva pinta kuvataan kaksiulotteiselle tasolle, eli tasokartalle joka voi olla digitaalinen tai paperinen. Riippuen siitä mikä projektio valitaan kartan mittasuhteet ja muoto vaihtuu</a:t>
            </a:r>
          </a:p>
          <a:p>
            <a:endParaRPr lang="fi-FI" sz="2000" b="1"/>
          </a:p>
          <a:p>
            <a:r>
              <a:rPr lang="fi-FI" sz="2000" b="1"/>
              <a:t>Ominaisuustieto </a:t>
            </a:r>
            <a:r>
              <a:rPr lang="fi-FI" sz="2000"/>
              <a:t>= Paikkatietoon liitetty tieto, kertoo lisätietoja kohteesta. Esimerkiksi tielle voidaan tiettyyn kohtaan liittää liikennetietoja, päällystetietoja, merkkitietoja, jne..</a:t>
            </a:r>
          </a:p>
          <a:p>
            <a:br>
              <a:rPr lang="fi-FI" sz="2000"/>
            </a:br>
            <a:r>
              <a:rPr lang="fi-FI" sz="2000" b="1"/>
              <a:t>Sijaintitieto </a:t>
            </a:r>
            <a:r>
              <a:rPr lang="fi-FI" sz="2000"/>
              <a:t>= Paikkatiedon osa, määrittelee kartalla olevan kohteen tarkan sijainnin. Sijainti määritetään vallitsevassa koordinaatistossa.</a:t>
            </a:r>
          </a:p>
        </p:txBody>
      </p:sp>
    </p:spTree>
    <p:extLst>
      <p:ext uri="{BB962C8B-B14F-4D97-AF65-F5344CB8AC3E}">
        <p14:creationId xmlns:p14="http://schemas.microsoft.com/office/powerpoint/2010/main" val="180268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Terminologiaa</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5355312"/>
          </a:xfrm>
          <a:prstGeom prst="rect">
            <a:avLst/>
          </a:prstGeom>
          <a:noFill/>
        </p:spPr>
        <p:txBody>
          <a:bodyPr wrap="square" rtlCol="0">
            <a:spAutoFit/>
          </a:bodyPr>
          <a:lstStyle/>
          <a:p>
            <a:r>
              <a:rPr lang="fi-FI" sz="1900" b="1"/>
              <a:t>Rasteriaineisto</a:t>
            </a:r>
            <a:r>
              <a:rPr lang="fi-FI" sz="1900"/>
              <a:t> = Rasterimuotoinen paikkatietoaineisto on kuvamuotoista paikkatietoaineistoa. Aineisto koostuu säännöllisistä ja tasasuuruisista ruuduista, joita kutsutaan pikseleiksi. </a:t>
            </a:r>
          </a:p>
          <a:p>
            <a:endParaRPr lang="fi-FI" sz="1900"/>
          </a:p>
          <a:p>
            <a:r>
              <a:rPr lang="fi-FI" sz="1900"/>
              <a:t>Pikseli on kuvan pienin yksikkö, joka kuvaa tiettyä aluetta maastossa. Pikselin kuvaama alue voi olla laajuudeltaan esimerkiksi 10 x 10 metriä, jolloin aineiston resoluutio eli erottelukyky on 10 metriä.</a:t>
            </a:r>
          </a:p>
          <a:p>
            <a:endParaRPr lang="fi-FI" sz="1900"/>
          </a:p>
          <a:p>
            <a:r>
              <a:rPr lang="fi-FI" sz="1900"/>
              <a:t>Rasteriaineistossa pikselin koko määrää aineiston tarkkuuden ja pikselin saama väri tai sävy puolestaan kertoo sille tallennetun ominaisuustiedon. Pikselin sijainti rasteriaineiston pikseliruudukossa kertoo puolestaan kohteen sijainnin. </a:t>
            </a:r>
          </a:p>
          <a:p>
            <a:endParaRPr lang="fi-FI" sz="1900"/>
          </a:p>
          <a:p>
            <a:r>
              <a:rPr lang="fi-FI" sz="1900"/>
              <a:t>Näin ollen rasteriaineisto kertoo kohteen sijainti- ja ominaisuustiedon sitä tarkemmin, mitä suurempi on aineiston resoluutio eli mitä pienemmän alueen rasteriaineiston yksi pikseli kuvaa. [Lähde: </a:t>
            </a:r>
            <a:r>
              <a:rPr lang="fi-FI" sz="1900" err="1"/>
              <a:t>PaikkaOppi</a:t>
            </a:r>
            <a:r>
              <a:rPr lang="fi-FI" sz="1900"/>
              <a:t>]</a:t>
            </a:r>
          </a:p>
          <a:p>
            <a:endParaRPr lang="fi-FI" sz="1900"/>
          </a:p>
          <a:p>
            <a:r>
              <a:rPr lang="fi-FI" sz="1900" b="1"/>
              <a:t>Visualisointi </a:t>
            </a:r>
            <a:r>
              <a:rPr lang="fi-FI" sz="1900"/>
              <a:t>= Tiedon esittäminen visuaalisessa muodossa kuvina tai karttoina.</a:t>
            </a:r>
          </a:p>
          <a:p>
            <a:endParaRPr lang="fi-FI" sz="1900"/>
          </a:p>
        </p:txBody>
      </p:sp>
    </p:spTree>
    <p:extLst>
      <p:ext uri="{BB962C8B-B14F-4D97-AF65-F5344CB8AC3E}">
        <p14:creationId xmlns:p14="http://schemas.microsoft.com/office/powerpoint/2010/main" val="2415467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Terminologiaa</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5447645"/>
          </a:xfrm>
          <a:prstGeom prst="rect">
            <a:avLst/>
          </a:prstGeom>
          <a:noFill/>
        </p:spPr>
        <p:txBody>
          <a:bodyPr wrap="square" rtlCol="0">
            <a:spAutoFit/>
          </a:bodyPr>
          <a:lstStyle/>
          <a:p>
            <a:r>
              <a:rPr lang="fi-FI" b="1"/>
              <a:t>Vektorikartta</a:t>
            </a:r>
            <a:r>
              <a:rPr lang="fi-FI"/>
              <a:t>= Paikkatieto-ohjelmassa oleva kartta, joka koostuu matemaattisesti määritellyistä kuvaelementeistä, vektorit. Vektoreita suurennettaessa kuvan laatu ei kärsi. </a:t>
            </a:r>
          </a:p>
          <a:p>
            <a:endParaRPr lang="fi-FI"/>
          </a:p>
          <a:p>
            <a:r>
              <a:rPr lang="fi-FI" b="1"/>
              <a:t>Vektoriaineisto</a:t>
            </a:r>
            <a:r>
              <a:rPr lang="fi-FI"/>
              <a:t> = Vektorimuotoisessa paikkatietoaineistossa kohteet kuvataan pikseleiden sijaan pisteinä, useampia pisteitä yhdistävinä viivoina tai viivojen rajaamina alueina eli polygoneina. Näin muodostuvien vektoriobjektien kullekin pisteelle määritellään niiden koordinaatit.</a:t>
            </a:r>
          </a:p>
          <a:p>
            <a:endParaRPr lang="fi-FI"/>
          </a:p>
          <a:p>
            <a:r>
              <a:rPr lang="fi-FI"/>
              <a:t>Vektorimuotoinen paikkatietoaineisto ei rasteriaineiston tavoin ole kuvamuotoinen vaan pikemminkin taulukko, jonne kunkin paikkatietokohteen sijainti- ja ominaisuustiedot tallennetaan. </a:t>
            </a:r>
          </a:p>
          <a:p>
            <a:endParaRPr lang="fi-FI"/>
          </a:p>
          <a:p>
            <a:r>
              <a:rPr lang="fi-FI"/>
              <a:t>Karttakuvaksi vektorimuotoinen paikkatietoaineisto visualisoidaan vasta paikkatieto-ohjelman avulla.</a:t>
            </a:r>
          </a:p>
          <a:p>
            <a:r>
              <a:rPr lang="fi-FI"/>
              <a:t>Mittauksiin ja tilastoihin perustuvat paikkatietoaineistot ovat useimmiten vektorimuotoisia. Esimerkiksi GPS-laitteisiin tallennetut pistekohteet ja reittiviivat ovat vektorimuotoisia kohteita. [Lähde: </a:t>
            </a:r>
            <a:r>
              <a:rPr lang="fi-FI" err="1"/>
              <a:t>PaikkaOppi</a:t>
            </a:r>
            <a:r>
              <a:rPr lang="fi-FI"/>
              <a:t>]</a:t>
            </a:r>
          </a:p>
          <a:p>
            <a:endParaRPr lang="fi-FI" sz="2400"/>
          </a:p>
        </p:txBody>
      </p:sp>
    </p:spTree>
    <p:extLst>
      <p:ext uri="{BB962C8B-B14F-4D97-AF65-F5344CB8AC3E}">
        <p14:creationId xmlns:p14="http://schemas.microsoft.com/office/powerpoint/2010/main" val="140250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DB11E4-F089-C542-B206-D4757FB36ED5}"/>
              </a:ext>
            </a:extLst>
          </p:cNvPr>
          <p:cNvSpPr/>
          <p:nvPr/>
        </p:nvSpPr>
        <p:spPr>
          <a:xfrm>
            <a:off x="331236" y="3158163"/>
            <a:ext cx="8262258" cy="1323439"/>
          </a:xfrm>
          <a:prstGeom prst="rect">
            <a:avLst/>
          </a:prstGeom>
        </p:spPr>
        <p:txBody>
          <a:bodyPr wrap="square">
            <a:spAutoFit/>
          </a:bodyPr>
          <a:lstStyle/>
          <a:p>
            <a:pPr algn="ctr"/>
            <a:r>
              <a:rPr lang="fi-FI" sz="4000"/>
              <a:t>Koordinaatit</a:t>
            </a:r>
          </a:p>
          <a:p>
            <a:endParaRPr lang="fi-FI" sz="4000"/>
          </a:p>
        </p:txBody>
      </p:sp>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lstStyle/>
          <a:p>
            <a:endParaRPr lang="fi-FI"/>
          </a:p>
        </p:txBody>
      </p:sp>
    </p:spTree>
    <p:extLst>
      <p:ext uri="{BB962C8B-B14F-4D97-AF65-F5344CB8AC3E}">
        <p14:creationId xmlns:p14="http://schemas.microsoft.com/office/powerpoint/2010/main" val="1233386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Koordinaatit</a:t>
            </a:r>
          </a:p>
        </p:txBody>
      </p:sp>
      <p:sp>
        <p:nvSpPr>
          <p:cNvPr id="3" name="Rectangle 2">
            <a:extLst>
              <a:ext uri="{FF2B5EF4-FFF2-40B4-BE49-F238E27FC236}">
                <a16:creationId xmlns:a16="http://schemas.microsoft.com/office/drawing/2014/main" id="{17CF0941-2EC8-A343-BD9B-19132DC520B2}"/>
              </a:ext>
            </a:extLst>
          </p:cNvPr>
          <p:cNvSpPr/>
          <p:nvPr/>
        </p:nvSpPr>
        <p:spPr>
          <a:xfrm>
            <a:off x="331235" y="5165544"/>
            <a:ext cx="6642219" cy="369332"/>
          </a:xfrm>
          <a:prstGeom prst="rect">
            <a:avLst/>
          </a:prstGeom>
        </p:spPr>
        <p:txBody>
          <a:bodyPr wrap="square">
            <a:spAutoFit/>
          </a:bodyPr>
          <a:lstStyle/>
          <a:p>
            <a:r>
              <a:rPr lang="fi-FI">
                <a:solidFill>
                  <a:srgbClr val="000000"/>
                </a:solidFill>
                <a:latin typeface="Arial" panose="020B0604020202020204" pitchFamily="34" charset="0"/>
              </a:rPr>
              <a:t>Lähde: </a:t>
            </a:r>
            <a:r>
              <a:rPr lang="fi-FI">
                <a:hlinkClick r:id="rId2"/>
              </a:rPr>
              <a:t>https://www.oulu.fi/oulugis/fi/koordinaattijarjestelmat.html</a:t>
            </a:r>
            <a:endParaRPr lang="fi-FI"/>
          </a:p>
        </p:txBody>
      </p:sp>
      <p:sp>
        <p:nvSpPr>
          <p:cNvPr id="6" name="Rectangle 5">
            <a:extLst>
              <a:ext uri="{FF2B5EF4-FFF2-40B4-BE49-F238E27FC236}">
                <a16:creationId xmlns:a16="http://schemas.microsoft.com/office/drawing/2014/main" id="{DA84C1E7-2344-B240-993E-B98B6363A8DA}"/>
              </a:ext>
            </a:extLst>
          </p:cNvPr>
          <p:cNvSpPr/>
          <p:nvPr/>
        </p:nvSpPr>
        <p:spPr>
          <a:xfrm>
            <a:off x="331236" y="1831539"/>
            <a:ext cx="8262258" cy="1754326"/>
          </a:xfrm>
          <a:prstGeom prst="rect">
            <a:avLst/>
          </a:prstGeom>
        </p:spPr>
        <p:txBody>
          <a:bodyPr wrap="square">
            <a:spAutoFit/>
          </a:bodyPr>
          <a:lstStyle/>
          <a:p>
            <a:r>
              <a:rPr lang="fi-FI">
                <a:solidFill>
                  <a:srgbClr val="000000"/>
                </a:solidFill>
                <a:latin typeface="Arial" panose="020B0604020202020204" pitchFamily="34" charset="0"/>
              </a:rPr>
              <a:t>Koordinaattijärjestelmät ovat keskeinen osa paikkatietoa, koska niiden avulla tieto pystytään liittämään sijaintiin maapallon pinnalla. </a:t>
            </a:r>
          </a:p>
          <a:p>
            <a:endParaRPr lang="fi-FI">
              <a:solidFill>
                <a:srgbClr val="000000"/>
              </a:solidFill>
              <a:latin typeface="Arial" panose="020B0604020202020204" pitchFamily="34" charset="0"/>
            </a:endParaRPr>
          </a:p>
          <a:p>
            <a:r>
              <a:rPr lang="fi-FI">
                <a:solidFill>
                  <a:srgbClr val="000000"/>
                </a:solidFill>
                <a:latin typeface="Arial" panose="020B0604020202020204" pitchFamily="34" charset="0"/>
              </a:rPr>
              <a:t>Koordinaattijärjestelmä koostuu koordinaatistosta sekä datumista. Koordinaatit ovat lukuarvoja, jotka osoittavat kohteen sijainnin käytetyssä koordinaatissa. </a:t>
            </a:r>
            <a:r>
              <a:rPr lang="fi-FI" err="1">
                <a:solidFill>
                  <a:srgbClr val="000000"/>
                </a:solidFill>
                <a:latin typeface="Arial" panose="020B0604020202020204" pitchFamily="34" charset="0"/>
              </a:rPr>
              <a:t>Datumi</a:t>
            </a:r>
            <a:r>
              <a:rPr lang="fi-FI">
                <a:solidFill>
                  <a:srgbClr val="000000"/>
                </a:solidFill>
                <a:latin typeface="Arial" panose="020B0604020202020204" pitchFamily="34" charset="0"/>
              </a:rPr>
              <a:t> puolestaan liittää koordinaatiston maapallon pintaan.</a:t>
            </a:r>
            <a:endParaRPr lang="fi-FI"/>
          </a:p>
        </p:txBody>
      </p:sp>
    </p:spTree>
    <p:extLst>
      <p:ext uri="{BB962C8B-B14F-4D97-AF65-F5344CB8AC3E}">
        <p14:creationId xmlns:p14="http://schemas.microsoft.com/office/powerpoint/2010/main" val="403423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Koordinaatit</a:t>
            </a:r>
          </a:p>
        </p:txBody>
      </p:sp>
      <p:sp>
        <p:nvSpPr>
          <p:cNvPr id="3" name="Rectangle 2">
            <a:extLst>
              <a:ext uri="{FF2B5EF4-FFF2-40B4-BE49-F238E27FC236}">
                <a16:creationId xmlns:a16="http://schemas.microsoft.com/office/drawing/2014/main" id="{17CF0941-2EC8-A343-BD9B-19132DC520B2}"/>
              </a:ext>
            </a:extLst>
          </p:cNvPr>
          <p:cNvSpPr/>
          <p:nvPr/>
        </p:nvSpPr>
        <p:spPr>
          <a:xfrm>
            <a:off x="416838" y="5349334"/>
            <a:ext cx="6889126" cy="369332"/>
          </a:xfrm>
          <a:prstGeom prst="rect">
            <a:avLst/>
          </a:prstGeom>
        </p:spPr>
        <p:txBody>
          <a:bodyPr wrap="square">
            <a:spAutoFit/>
          </a:bodyPr>
          <a:lstStyle/>
          <a:p>
            <a:r>
              <a:rPr lang="fi-FI">
                <a:solidFill>
                  <a:srgbClr val="000000"/>
                </a:solidFill>
                <a:latin typeface="Arial" panose="020B0604020202020204" pitchFamily="34" charset="0"/>
              </a:rPr>
              <a:t>Lähde: </a:t>
            </a:r>
            <a:r>
              <a:rPr lang="fi-FI">
                <a:hlinkClick r:id="rId2"/>
              </a:rPr>
              <a:t>https://www.oulu.fi/oulugis/fi/koordinaattijarjestelmat.html</a:t>
            </a:r>
            <a:endParaRPr lang="fi-FI"/>
          </a:p>
        </p:txBody>
      </p:sp>
      <p:sp>
        <p:nvSpPr>
          <p:cNvPr id="7" name="Rectangle 6">
            <a:extLst>
              <a:ext uri="{FF2B5EF4-FFF2-40B4-BE49-F238E27FC236}">
                <a16:creationId xmlns:a16="http://schemas.microsoft.com/office/drawing/2014/main" id="{69420361-0D5E-FA47-BD28-9FC503570344}"/>
              </a:ext>
            </a:extLst>
          </p:cNvPr>
          <p:cNvSpPr/>
          <p:nvPr/>
        </p:nvSpPr>
        <p:spPr>
          <a:xfrm>
            <a:off x="416838" y="1656339"/>
            <a:ext cx="8274580" cy="3139321"/>
          </a:xfrm>
          <a:prstGeom prst="rect">
            <a:avLst/>
          </a:prstGeom>
        </p:spPr>
        <p:txBody>
          <a:bodyPr wrap="square">
            <a:spAutoFit/>
          </a:bodyPr>
          <a:lstStyle/>
          <a:p>
            <a:r>
              <a:rPr lang="fi-FI">
                <a:solidFill>
                  <a:srgbClr val="000000"/>
                </a:solidFill>
                <a:latin typeface="Arial" panose="020B0604020202020204" pitchFamily="34" charset="0"/>
              </a:rPr>
              <a:t>Kaikkia koordinaattijärjestelmiä on mahdoton tuntea, mutta käytännön kannalta on tärkeä ymmärtää ero kahden perustyypin, eli </a:t>
            </a:r>
            <a:r>
              <a:rPr lang="fi-FI" i="1">
                <a:solidFill>
                  <a:srgbClr val="000000"/>
                </a:solidFill>
                <a:latin typeface="Arial" panose="020B0604020202020204" pitchFamily="34" charset="0"/>
              </a:rPr>
              <a:t>maantieteellisten</a:t>
            </a:r>
            <a:r>
              <a:rPr lang="fi-FI">
                <a:solidFill>
                  <a:srgbClr val="000000"/>
                </a:solidFill>
                <a:latin typeface="Arial" panose="020B0604020202020204" pitchFamily="34" charset="0"/>
              </a:rPr>
              <a:t> ja </a:t>
            </a:r>
            <a:r>
              <a:rPr lang="fi-FI" i="1">
                <a:solidFill>
                  <a:srgbClr val="000000"/>
                </a:solidFill>
                <a:latin typeface="Arial" panose="020B0604020202020204" pitchFamily="34" charset="0"/>
              </a:rPr>
              <a:t>suorakulmaisten</a:t>
            </a:r>
            <a:r>
              <a:rPr lang="fi-FI">
                <a:solidFill>
                  <a:srgbClr val="000000"/>
                </a:solidFill>
                <a:latin typeface="Arial" panose="020B0604020202020204" pitchFamily="34" charset="0"/>
              </a:rPr>
              <a:t> koordinaattien välillä. </a:t>
            </a:r>
          </a:p>
          <a:p>
            <a:endParaRPr lang="fi-FI">
              <a:solidFill>
                <a:srgbClr val="000000"/>
              </a:solidFill>
              <a:latin typeface="Arial" panose="020B0604020202020204" pitchFamily="34" charset="0"/>
            </a:endParaRPr>
          </a:p>
          <a:p>
            <a:r>
              <a:rPr lang="fi-FI" b="1">
                <a:solidFill>
                  <a:srgbClr val="000000"/>
                </a:solidFill>
                <a:latin typeface="Arial" panose="020B0604020202020204" pitchFamily="34" charset="0"/>
              </a:rPr>
              <a:t>Maantieteelliset koordinaatit </a:t>
            </a:r>
            <a:r>
              <a:rPr lang="fi-FI">
                <a:solidFill>
                  <a:srgbClr val="000000"/>
                </a:solidFill>
                <a:latin typeface="Arial" panose="020B0604020202020204" pitchFamily="34" charset="0"/>
              </a:rPr>
              <a:t>ilmaistaan pituus- ja leveysasteina, jotka edelleen koostuvat minuuteista ja sekunneista. Esimerkiksi etäisyyksiä laskettaessa pallopinnan koordinaatit ovat kuitenkin varsin epäkäytännöllisiä, joten niiden asemesta käytetäänkin yleensä suorakulmaisia koordinaatteja. </a:t>
            </a:r>
          </a:p>
          <a:p>
            <a:endParaRPr lang="fi-FI">
              <a:solidFill>
                <a:srgbClr val="000000"/>
              </a:solidFill>
              <a:latin typeface="Arial" panose="020B0604020202020204" pitchFamily="34" charset="0"/>
            </a:endParaRPr>
          </a:p>
          <a:p>
            <a:r>
              <a:rPr lang="fi-FI" b="1">
                <a:solidFill>
                  <a:srgbClr val="000000"/>
                </a:solidFill>
                <a:latin typeface="Arial" panose="020B0604020202020204" pitchFamily="34" charset="0"/>
              </a:rPr>
              <a:t>Suorakulmaiset koordinaatit </a:t>
            </a:r>
            <a:r>
              <a:rPr lang="fi-FI">
                <a:solidFill>
                  <a:srgbClr val="000000"/>
                </a:solidFill>
                <a:latin typeface="Arial" panose="020B0604020202020204" pitchFamily="34" charset="0"/>
              </a:rPr>
              <a:t>ovat tasopinnalle projisoituja koordinaatteja, jotka mahdollistavat mm. etäisyyksien laskemisen Pythagoraan lauseen avulla.</a:t>
            </a:r>
            <a:endParaRPr lang="fi-FI"/>
          </a:p>
        </p:txBody>
      </p:sp>
    </p:spTree>
    <p:extLst>
      <p:ext uri="{BB962C8B-B14F-4D97-AF65-F5344CB8AC3E}">
        <p14:creationId xmlns:p14="http://schemas.microsoft.com/office/powerpoint/2010/main" val="1074497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Maantieteelliset koordinaatit</a:t>
            </a:r>
          </a:p>
        </p:txBody>
      </p:sp>
      <p:sp>
        <p:nvSpPr>
          <p:cNvPr id="3" name="Rectangle 2">
            <a:extLst>
              <a:ext uri="{FF2B5EF4-FFF2-40B4-BE49-F238E27FC236}">
                <a16:creationId xmlns:a16="http://schemas.microsoft.com/office/drawing/2014/main" id="{17CF0941-2EC8-A343-BD9B-19132DC520B2}"/>
              </a:ext>
            </a:extLst>
          </p:cNvPr>
          <p:cNvSpPr/>
          <p:nvPr/>
        </p:nvSpPr>
        <p:spPr>
          <a:xfrm>
            <a:off x="121274" y="6374571"/>
            <a:ext cx="1254944" cy="369332"/>
          </a:xfrm>
          <a:prstGeom prst="rect">
            <a:avLst/>
          </a:prstGeom>
        </p:spPr>
        <p:txBody>
          <a:bodyPr wrap="square">
            <a:spAutoFit/>
          </a:bodyPr>
          <a:lstStyle/>
          <a:p>
            <a:r>
              <a:rPr lang="fi-FI">
                <a:solidFill>
                  <a:srgbClr val="000000"/>
                </a:solidFill>
                <a:latin typeface="Arial" panose="020B0604020202020204" pitchFamily="34" charset="0"/>
              </a:rPr>
              <a:t>Kuva IBM</a:t>
            </a:r>
            <a:endParaRPr lang="fi-FI"/>
          </a:p>
        </p:txBody>
      </p:sp>
      <p:pic>
        <p:nvPicPr>
          <p:cNvPr id="4" name="Picture 3">
            <a:extLst>
              <a:ext uri="{FF2B5EF4-FFF2-40B4-BE49-F238E27FC236}">
                <a16:creationId xmlns:a16="http://schemas.microsoft.com/office/drawing/2014/main" id="{67EF684B-0A29-4A47-91D6-854DF1B08939}"/>
              </a:ext>
            </a:extLst>
          </p:cNvPr>
          <p:cNvPicPr>
            <a:picLocks noChangeAspect="1"/>
          </p:cNvPicPr>
          <p:nvPr/>
        </p:nvPicPr>
        <p:blipFill>
          <a:blip r:embed="rId2"/>
          <a:stretch>
            <a:fillRect/>
          </a:stretch>
        </p:blipFill>
        <p:spPr>
          <a:xfrm>
            <a:off x="331236" y="3148771"/>
            <a:ext cx="3225800" cy="3225800"/>
          </a:xfrm>
          <a:prstGeom prst="rect">
            <a:avLst/>
          </a:prstGeom>
        </p:spPr>
      </p:pic>
      <p:sp>
        <p:nvSpPr>
          <p:cNvPr id="5" name="Rectangle 4">
            <a:extLst>
              <a:ext uri="{FF2B5EF4-FFF2-40B4-BE49-F238E27FC236}">
                <a16:creationId xmlns:a16="http://schemas.microsoft.com/office/drawing/2014/main" id="{7C4FA70B-7B4A-B443-B356-47D9AD8A16FD}"/>
              </a:ext>
            </a:extLst>
          </p:cNvPr>
          <p:cNvSpPr/>
          <p:nvPr/>
        </p:nvSpPr>
        <p:spPr>
          <a:xfrm>
            <a:off x="331236" y="1452848"/>
            <a:ext cx="8262258" cy="1477328"/>
          </a:xfrm>
          <a:prstGeom prst="rect">
            <a:avLst/>
          </a:prstGeom>
        </p:spPr>
        <p:txBody>
          <a:bodyPr wrap="square">
            <a:spAutoFit/>
          </a:bodyPr>
          <a:lstStyle/>
          <a:p>
            <a:r>
              <a:rPr lang="fi-FI"/>
              <a:t>Maan muotoa kuvataan pyörähdysellipsoidin eli symmetria-akselinsa ympäri pyörähtäneen ellipsin avulla. Kaikilla koordinaattijärjestelmillä on oma ellipsoidinsa, jota kutsutaan järjestelmän vertausellipsoidiksi. Vertausellipsoidilla on omat tunnuslukunsa, joissa määritellään muun muassa sen isoja pikkuakseleiden pituudet ja litistyneisyys. (Laurila 2008, 125-126.)</a:t>
            </a:r>
          </a:p>
        </p:txBody>
      </p:sp>
      <p:cxnSp>
        <p:nvCxnSpPr>
          <p:cNvPr id="8" name="Straight Arrow Connector 7">
            <a:extLst>
              <a:ext uri="{FF2B5EF4-FFF2-40B4-BE49-F238E27FC236}">
                <a16:creationId xmlns:a16="http://schemas.microsoft.com/office/drawing/2014/main" id="{282C4CF1-3738-9A41-971D-3ECD997742DA}"/>
              </a:ext>
            </a:extLst>
          </p:cNvPr>
          <p:cNvCxnSpPr>
            <a:cxnSpLocks/>
          </p:cNvCxnSpPr>
          <p:nvPr/>
        </p:nvCxnSpPr>
        <p:spPr>
          <a:xfrm flipH="1">
            <a:off x="2887399" y="3776843"/>
            <a:ext cx="1339273"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A89BCD30-CFB0-D347-8B99-FCDF11920316}"/>
              </a:ext>
            </a:extLst>
          </p:cNvPr>
          <p:cNvSpPr/>
          <p:nvPr/>
        </p:nvSpPr>
        <p:spPr>
          <a:xfrm>
            <a:off x="4323680" y="3592177"/>
            <a:ext cx="3724930" cy="369332"/>
          </a:xfrm>
          <a:prstGeom prst="rect">
            <a:avLst/>
          </a:prstGeom>
        </p:spPr>
        <p:txBody>
          <a:bodyPr wrap="none">
            <a:spAutoFit/>
          </a:bodyPr>
          <a:lstStyle/>
          <a:p>
            <a:r>
              <a:rPr lang="fi-FI"/>
              <a:t>Pyörähdysellipsoidi / Vertausellipsoidi</a:t>
            </a:r>
          </a:p>
        </p:txBody>
      </p:sp>
    </p:spTree>
    <p:extLst>
      <p:ext uri="{BB962C8B-B14F-4D97-AF65-F5344CB8AC3E}">
        <p14:creationId xmlns:p14="http://schemas.microsoft.com/office/powerpoint/2010/main" val="3592644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Maantieteelliset koordinaatit</a:t>
            </a:r>
          </a:p>
        </p:txBody>
      </p:sp>
      <p:sp>
        <p:nvSpPr>
          <p:cNvPr id="3" name="Rectangle 2">
            <a:extLst>
              <a:ext uri="{FF2B5EF4-FFF2-40B4-BE49-F238E27FC236}">
                <a16:creationId xmlns:a16="http://schemas.microsoft.com/office/drawing/2014/main" id="{17CF0941-2EC8-A343-BD9B-19132DC520B2}"/>
              </a:ext>
            </a:extLst>
          </p:cNvPr>
          <p:cNvSpPr/>
          <p:nvPr/>
        </p:nvSpPr>
        <p:spPr>
          <a:xfrm>
            <a:off x="121274" y="6374571"/>
            <a:ext cx="1254944" cy="369332"/>
          </a:xfrm>
          <a:prstGeom prst="rect">
            <a:avLst/>
          </a:prstGeom>
        </p:spPr>
        <p:txBody>
          <a:bodyPr wrap="square">
            <a:spAutoFit/>
          </a:bodyPr>
          <a:lstStyle/>
          <a:p>
            <a:r>
              <a:rPr lang="fi-FI">
                <a:solidFill>
                  <a:srgbClr val="000000"/>
                </a:solidFill>
                <a:latin typeface="Arial" panose="020B0604020202020204" pitchFamily="34" charset="0"/>
              </a:rPr>
              <a:t>Kuva IBM</a:t>
            </a:r>
            <a:endParaRPr lang="fi-FI"/>
          </a:p>
        </p:txBody>
      </p:sp>
      <p:pic>
        <p:nvPicPr>
          <p:cNvPr id="4" name="Picture 3">
            <a:extLst>
              <a:ext uri="{FF2B5EF4-FFF2-40B4-BE49-F238E27FC236}">
                <a16:creationId xmlns:a16="http://schemas.microsoft.com/office/drawing/2014/main" id="{67EF684B-0A29-4A47-91D6-854DF1B08939}"/>
              </a:ext>
            </a:extLst>
          </p:cNvPr>
          <p:cNvPicPr>
            <a:picLocks noChangeAspect="1"/>
          </p:cNvPicPr>
          <p:nvPr/>
        </p:nvPicPr>
        <p:blipFill>
          <a:blip r:embed="rId2"/>
          <a:stretch>
            <a:fillRect/>
          </a:stretch>
        </p:blipFill>
        <p:spPr>
          <a:xfrm>
            <a:off x="331236" y="3148771"/>
            <a:ext cx="3225800" cy="3225800"/>
          </a:xfrm>
          <a:prstGeom prst="rect">
            <a:avLst/>
          </a:prstGeom>
        </p:spPr>
      </p:pic>
      <p:sp>
        <p:nvSpPr>
          <p:cNvPr id="5" name="Rectangle 4">
            <a:extLst>
              <a:ext uri="{FF2B5EF4-FFF2-40B4-BE49-F238E27FC236}">
                <a16:creationId xmlns:a16="http://schemas.microsoft.com/office/drawing/2014/main" id="{7C4FA70B-7B4A-B443-B356-47D9AD8A16FD}"/>
              </a:ext>
            </a:extLst>
          </p:cNvPr>
          <p:cNvSpPr/>
          <p:nvPr/>
        </p:nvSpPr>
        <p:spPr>
          <a:xfrm>
            <a:off x="331236" y="1452848"/>
            <a:ext cx="8262258" cy="923330"/>
          </a:xfrm>
          <a:prstGeom prst="rect">
            <a:avLst/>
          </a:prstGeom>
        </p:spPr>
        <p:txBody>
          <a:bodyPr wrap="square">
            <a:spAutoFit/>
          </a:bodyPr>
          <a:lstStyle/>
          <a:p>
            <a:r>
              <a:rPr lang="fi-FI"/>
              <a:t>Maantieteellisessä koordinaatistossa sijainnit ilmoitetaan kulmamittojen avulla; leveyskulma (</a:t>
            </a:r>
            <a:r>
              <a:rPr lang="el-GR"/>
              <a:t>φ) </a:t>
            </a:r>
            <a:r>
              <a:rPr lang="fi-FI"/>
              <a:t>ja pituuskulma (</a:t>
            </a:r>
            <a:r>
              <a:rPr lang="el-GR"/>
              <a:t>λ) </a:t>
            </a:r>
            <a:r>
              <a:rPr lang="fi-FI"/>
              <a:t>annetaan asteina, minuutteina ja sekunteina tai desimaaliasteina. </a:t>
            </a:r>
          </a:p>
        </p:txBody>
      </p:sp>
    </p:spTree>
    <p:extLst>
      <p:ext uri="{BB962C8B-B14F-4D97-AF65-F5344CB8AC3E}">
        <p14:creationId xmlns:p14="http://schemas.microsoft.com/office/powerpoint/2010/main" val="163366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DB11E4-F089-C542-B206-D4757FB36ED5}"/>
              </a:ext>
            </a:extLst>
          </p:cNvPr>
          <p:cNvSpPr/>
          <p:nvPr/>
        </p:nvSpPr>
        <p:spPr>
          <a:xfrm>
            <a:off x="331236" y="3158163"/>
            <a:ext cx="8262258" cy="1323439"/>
          </a:xfrm>
          <a:prstGeom prst="rect">
            <a:avLst/>
          </a:prstGeom>
        </p:spPr>
        <p:txBody>
          <a:bodyPr wrap="square">
            <a:spAutoFit/>
          </a:bodyPr>
          <a:lstStyle/>
          <a:p>
            <a:pPr algn="ctr"/>
            <a:r>
              <a:rPr lang="fi-FI" sz="4000"/>
              <a:t>Paikkatieto</a:t>
            </a:r>
          </a:p>
          <a:p>
            <a:endParaRPr lang="fi-FI" sz="4000"/>
          </a:p>
        </p:txBody>
      </p:sp>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lstStyle/>
          <a:p>
            <a:endParaRPr lang="fi-FI"/>
          </a:p>
        </p:txBody>
      </p:sp>
    </p:spTree>
    <p:extLst>
      <p:ext uri="{BB962C8B-B14F-4D97-AF65-F5344CB8AC3E}">
        <p14:creationId xmlns:p14="http://schemas.microsoft.com/office/powerpoint/2010/main" val="1964319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Maantieteelliset koordinaatit</a:t>
            </a:r>
          </a:p>
        </p:txBody>
      </p:sp>
      <p:sp>
        <p:nvSpPr>
          <p:cNvPr id="3" name="Rectangle 2">
            <a:extLst>
              <a:ext uri="{FF2B5EF4-FFF2-40B4-BE49-F238E27FC236}">
                <a16:creationId xmlns:a16="http://schemas.microsoft.com/office/drawing/2014/main" id="{17CF0941-2EC8-A343-BD9B-19132DC520B2}"/>
              </a:ext>
            </a:extLst>
          </p:cNvPr>
          <p:cNvSpPr/>
          <p:nvPr/>
        </p:nvSpPr>
        <p:spPr>
          <a:xfrm>
            <a:off x="121274" y="6374571"/>
            <a:ext cx="1254944" cy="369332"/>
          </a:xfrm>
          <a:prstGeom prst="rect">
            <a:avLst/>
          </a:prstGeom>
        </p:spPr>
        <p:txBody>
          <a:bodyPr wrap="square">
            <a:spAutoFit/>
          </a:bodyPr>
          <a:lstStyle/>
          <a:p>
            <a:r>
              <a:rPr lang="fi-FI">
                <a:solidFill>
                  <a:srgbClr val="000000"/>
                </a:solidFill>
                <a:latin typeface="Arial" panose="020B0604020202020204" pitchFamily="34" charset="0"/>
              </a:rPr>
              <a:t>Kuva IBM</a:t>
            </a:r>
            <a:endParaRPr lang="fi-FI"/>
          </a:p>
        </p:txBody>
      </p:sp>
      <p:sp>
        <p:nvSpPr>
          <p:cNvPr id="5" name="Rectangle 4">
            <a:extLst>
              <a:ext uri="{FF2B5EF4-FFF2-40B4-BE49-F238E27FC236}">
                <a16:creationId xmlns:a16="http://schemas.microsoft.com/office/drawing/2014/main" id="{7C4FA70B-7B4A-B443-B356-47D9AD8A16FD}"/>
              </a:ext>
            </a:extLst>
          </p:cNvPr>
          <p:cNvSpPr/>
          <p:nvPr/>
        </p:nvSpPr>
        <p:spPr>
          <a:xfrm>
            <a:off x="331235" y="1452848"/>
            <a:ext cx="8327855" cy="2308324"/>
          </a:xfrm>
          <a:prstGeom prst="rect">
            <a:avLst/>
          </a:prstGeom>
        </p:spPr>
        <p:txBody>
          <a:bodyPr wrap="square">
            <a:spAutoFit/>
          </a:bodyPr>
          <a:lstStyle/>
          <a:p>
            <a:r>
              <a:rPr lang="fi-FI"/>
              <a:t>Leveyskulma kertoo havaintopaikan ja ekvaattoritason välisen kulman. </a:t>
            </a:r>
          </a:p>
          <a:p>
            <a:endParaRPr lang="fi-FI"/>
          </a:p>
          <a:p>
            <a:r>
              <a:rPr lang="fi-FI"/>
              <a:t>Leveyspiirit, kulkevat itä-länsi suuntaisesti, leveyspiirien etäisyys toisistaan on vakio ja ne kulkevat samansuuntaisesti. Näistä pisin leveyspiiri, ja keskimmäisin, on päiväntasaaja ja sen saa koordinaattijärjestelmässä arvon 0. Päiväntasaajan etäisyys molemmista navoista on sama. Päiväntasaajan yläpuolella olevat leveyspiirit ovat arvoiltaan 0 … +90 astetta ja vastaavasti alapuolella 0 … -90 astetta.</a:t>
            </a:r>
          </a:p>
          <a:p>
            <a:endParaRPr lang="fi-FI"/>
          </a:p>
        </p:txBody>
      </p:sp>
      <p:pic>
        <p:nvPicPr>
          <p:cNvPr id="6" name="Picture 5">
            <a:extLst>
              <a:ext uri="{FF2B5EF4-FFF2-40B4-BE49-F238E27FC236}">
                <a16:creationId xmlns:a16="http://schemas.microsoft.com/office/drawing/2014/main" id="{09C669F0-0E5D-3E4E-B011-8F069EB1C6CF}"/>
              </a:ext>
            </a:extLst>
          </p:cNvPr>
          <p:cNvPicPr>
            <a:picLocks noChangeAspect="1"/>
          </p:cNvPicPr>
          <p:nvPr/>
        </p:nvPicPr>
        <p:blipFill>
          <a:blip r:embed="rId2"/>
          <a:stretch>
            <a:fillRect/>
          </a:stretch>
        </p:blipFill>
        <p:spPr>
          <a:xfrm>
            <a:off x="331236" y="3631371"/>
            <a:ext cx="3289300" cy="2743200"/>
          </a:xfrm>
          <a:prstGeom prst="rect">
            <a:avLst/>
          </a:prstGeom>
        </p:spPr>
      </p:pic>
      <p:sp>
        <p:nvSpPr>
          <p:cNvPr id="8" name="Rectangle 7">
            <a:extLst>
              <a:ext uri="{FF2B5EF4-FFF2-40B4-BE49-F238E27FC236}">
                <a16:creationId xmlns:a16="http://schemas.microsoft.com/office/drawing/2014/main" id="{FDD3C545-D07B-BC4B-A156-18AC793A8233}"/>
              </a:ext>
            </a:extLst>
          </p:cNvPr>
          <p:cNvSpPr/>
          <p:nvPr/>
        </p:nvSpPr>
        <p:spPr>
          <a:xfrm>
            <a:off x="3062002" y="5349027"/>
            <a:ext cx="2129750" cy="369332"/>
          </a:xfrm>
          <a:prstGeom prst="rect">
            <a:avLst/>
          </a:prstGeom>
        </p:spPr>
        <p:txBody>
          <a:bodyPr wrap="none">
            <a:spAutoFit/>
          </a:bodyPr>
          <a:lstStyle/>
          <a:p>
            <a:r>
              <a:rPr lang="fi-FI" b="1"/>
              <a:t>Leveyspiiri (</a:t>
            </a:r>
            <a:r>
              <a:rPr lang="fi-FI" b="1" err="1"/>
              <a:t>latitude</a:t>
            </a:r>
            <a:r>
              <a:rPr lang="fi-FI" b="1"/>
              <a:t>)</a:t>
            </a:r>
          </a:p>
        </p:txBody>
      </p:sp>
    </p:spTree>
    <p:extLst>
      <p:ext uri="{BB962C8B-B14F-4D97-AF65-F5344CB8AC3E}">
        <p14:creationId xmlns:p14="http://schemas.microsoft.com/office/powerpoint/2010/main" val="311505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Maantieteelliset koordinaatit</a:t>
            </a:r>
          </a:p>
        </p:txBody>
      </p:sp>
      <p:sp>
        <p:nvSpPr>
          <p:cNvPr id="3" name="Rectangle 2">
            <a:extLst>
              <a:ext uri="{FF2B5EF4-FFF2-40B4-BE49-F238E27FC236}">
                <a16:creationId xmlns:a16="http://schemas.microsoft.com/office/drawing/2014/main" id="{17CF0941-2EC8-A343-BD9B-19132DC520B2}"/>
              </a:ext>
            </a:extLst>
          </p:cNvPr>
          <p:cNvSpPr/>
          <p:nvPr/>
        </p:nvSpPr>
        <p:spPr>
          <a:xfrm>
            <a:off x="121274" y="6374571"/>
            <a:ext cx="1254944" cy="369332"/>
          </a:xfrm>
          <a:prstGeom prst="rect">
            <a:avLst/>
          </a:prstGeom>
        </p:spPr>
        <p:txBody>
          <a:bodyPr wrap="square">
            <a:spAutoFit/>
          </a:bodyPr>
          <a:lstStyle/>
          <a:p>
            <a:r>
              <a:rPr lang="fi-FI">
                <a:solidFill>
                  <a:srgbClr val="000000"/>
                </a:solidFill>
                <a:latin typeface="Arial" panose="020B0604020202020204" pitchFamily="34" charset="0"/>
              </a:rPr>
              <a:t>Kuva IBM</a:t>
            </a:r>
            <a:endParaRPr lang="fi-FI"/>
          </a:p>
        </p:txBody>
      </p:sp>
      <p:sp>
        <p:nvSpPr>
          <p:cNvPr id="5" name="Rectangle 4">
            <a:extLst>
              <a:ext uri="{FF2B5EF4-FFF2-40B4-BE49-F238E27FC236}">
                <a16:creationId xmlns:a16="http://schemas.microsoft.com/office/drawing/2014/main" id="{7C4FA70B-7B4A-B443-B356-47D9AD8A16FD}"/>
              </a:ext>
            </a:extLst>
          </p:cNvPr>
          <p:cNvSpPr/>
          <p:nvPr/>
        </p:nvSpPr>
        <p:spPr>
          <a:xfrm>
            <a:off x="331236" y="1452848"/>
            <a:ext cx="8262258" cy="1754326"/>
          </a:xfrm>
          <a:prstGeom prst="rect">
            <a:avLst/>
          </a:prstGeom>
        </p:spPr>
        <p:txBody>
          <a:bodyPr wrap="square">
            <a:spAutoFit/>
          </a:bodyPr>
          <a:lstStyle/>
          <a:p>
            <a:r>
              <a:rPr lang="fi-FI"/>
              <a:t>Pituuskulma kertoo havaintopaikan ja Greenwichin meridiaanin välisen kulman.</a:t>
            </a:r>
          </a:p>
          <a:p>
            <a:endParaRPr lang="fi-FI"/>
          </a:p>
          <a:p>
            <a:r>
              <a:rPr lang="fi-FI"/>
              <a:t>Pituuspiirit kulkevat pohjoisesta etelään ja sijaitsevat vakio etäisyydellä toisistaan, pituuspiirit ovat samanmittaisia ja risteävät navoilla, pituuspiirejä kutsutaan meridiaaneiksi. Nollameridiaanin valinta on sopimuksenvarainen ja se kulkee Greenwichin läpi (Lontoo, Englanti)</a:t>
            </a:r>
          </a:p>
        </p:txBody>
      </p:sp>
      <p:pic>
        <p:nvPicPr>
          <p:cNvPr id="4" name="Picture 3">
            <a:extLst>
              <a:ext uri="{FF2B5EF4-FFF2-40B4-BE49-F238E27FC236}">
                <a16:creationId xmlns:a16="http://schemas.microsoft.com/office/drawing/2014/main" id="{6F89FDA7-5DE6-D545-8E69-E5EC688048C1}"/>
              </a:ext>
            </a:extLst>
          </p:cNvPr>
          <p:cNvPicPr>
            <a:picLocks noChangeAspect="1"/>
          </p:cNvPicPr>
          <p:nvPr/>
        </p:nvPicPr>
        <p:blipFill>
          <a:blip r:embed="rId2"/>
          <a:stretch>
            <a:fillRect/>
          </a:stretch>
        </p:blipFill>
        <p:spPr>
          <a:xfrm>
            <a:off x="323269" y="3463284"/>
            <a:ext cx="3048000" cy="2743200"/>
          </a:xfrm>
          <a:prstGeom prst="rect">
            <a:avLst/>
          </a:prstGeom>
        </p:spPr>
      </p:pic>
      <p:sp>
        <p:nvSpPr>
          <p:cNvPr id="7" name="Rectangle 6">
            <a:extLst>
              <a:ext uri="{FF2B5EF4-FFF2-40B4-BE49-F238E27FC236}">
                <a16:creationId xmlns:a16="http://schemas.microsoft.com/office/drawing/2014/main" id="{D6D3558E-619C-294F-B4AE-FED85833E605}"/>
              </a:ext>
            </a:extLst>
          </p:cNvPr>
          <p:cNvSpPr/>
          <p:nvPr/>
        </p:nvSpPr>
        <p:spPr>
          <a:xfrm>
            <a:off x="3800764" y="3463284"/>
            <a:ext cx="4572000" cy="923330"/>
          </a:xfrm>
          <a:prstGeom prst="rect">
            <a:avLst/>
          </a:prstGeom>
        </p:spPr>
        <p:txBody>
          <a:bodyPr>
            <a:spAutoFit/>
          </a:bodyPr>
          <a:lstStyle/>
          <a:p>
            <a:r>
              <a:rPr lang="fi-FI"/>
              <a:t>Nollameridiaanin idänpuoleiset pituuspiirit saavat arvoja  0 … +180 ja lännenpuoleiset 0 … -180.</a:t>
            </a:r>
          </a:p>
        </p:txBody>
      </p:sp>
      <p:sp>
        <p:nvSpPr>
          <p:cNvPr id="8" name="Rectangle 7">
            <a:extLst>
              <a:ext uri="{FF2B5EF4-FFF2-40B4-BE49-F238E27FC236}">
                <a16:creationId xmlns:a16="http://schemas.microsoft.com/office/drawing/2014/main" id="{349EC035-0B11-8647-AFB5-1D7ED8089538}"/>
              </a:ext>
            </a:extLst>
          </p:cNvPr>
          <p:cNvSpPr/>
          <p:nvPr/>
        </p:nvSpPr>
        <p:spPr>
          <a:xfrm>
            <a:off x="2027529" y="6093262"/>
            <a:ext cx="2263761" cy="369332"/>
          </a:xfrm>
          <a:prstGeom prst="rect">
            <a:avLst/>
          </a:prstGeom>
        </p:spPr>
        <p:txBody>
          <a:bodyPr wrap="none">
            <a:spAutoFit/>
          </a:bodyPr>
          <a:lstStyle/>
          <a:p>
            <a:r>
              <a:rPr lang="fi-FI" b="1"/>
              <a:t>Pituuspiiri (</a:t>
            </a:r>
            <a:r>
              <a:rPr lang="fi-FI" b="1" err="1"/>
              <a:t>longitude</a:t>
            </a:r>
            <a:r>
              <a:rPr lang="fi-FI" b="1"/>
              <a:t>)</a:t>
            </a:r>
          </a:p>
        </p:txBody>
      </p:sp>
    </p:spTree>
    <p:extLst>
      <p:ext uri="{BB962C8B-B14F-4D97-AF65-F5344CB8AC3E}">
        <p14:creationId xmlns:p14="http://schemas.microsoft.com/office/powerpoint/2010/main" val="3002699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Maantieteelliset koordinaatit</a:t>
            </a:r>
          </a:p>
        </p:txBody>
      </p:sp>
      <p:sp>
        <p:nvSpPr>
          <p:cNvPr id="3" name="Rectangle 2">
            <a:extLst>
              <a:ext uri="{FF2B5EF4-FFF2-40B4-BE49-F238E27FC236}">
                <a16:creationId xmlns:a16="http://schemas.microsoft.com/office/drawing/2014/main" id="{17CF0941-2EC8-A343-BD9B-19132DC520B2}"/>
              </a:ext>
            </a:extLst>
          </p:cNvPr>
          <p:cNvSpPr/>
          <p:nvPr/>
        </p:nvSpPr>
        <p:spPr>
          <a:xfrm>
            <a:off x="121274" y="6374571"/>
            <a:ext cx="1254944" cy="369332"/>
          </a:xfrm>
          <a:prstGeom prst="rect">
            <a:avLst/>
          </a:prstGeom>
        </p:spPr>
        <p:txBody>
          <a:bodyPr wrap="square">
            <a:spAutoFit/>
          </a:bodyPr>
          <a:lstStyle/>
          <a:p>
            <a:r>
              <a:rPr lang="fi-FI">
                <a:solidFill>
                  <a:srgbClr val="000000"/>
                </a:solidFill>
                <a:latin typeface="Arial" panose="020B0604020202020204" pitchFamily="34" charset="0"/>
              </a:rPr>
              <a:t>Kuva IBM</a:t>
            </a:r>
            <a:endParaRPr lang="fi-FI"/>
          </a:p>
        </p:txBody>
      </p:sp>
      <p:pic>
        <p:nvPicPr>
          <p:cNvPr id="4" name="Picture 3">
            <a:extLst>
              <a:ext uri="{FF2B5EF4-FFF2-40B4-BE49-F238E27FC236}">
                <a16:creationId xmlns:a16="http://schemas.microsoft.com/office/drawing/2014/main" id="{67EF684B-0A29-4A47-91D6-854DF1B08939}"/>
              </a:ext>
            </a:extLst>
          </p:cNvPr>
          <p:cNvPicPr>
            <a:picLocks noChangeAspect="1"/>
          </p:cNvPicPr>
          <p:nvPr/>
        </p:nvPicPr>
        <p:blipFill>
          <a:blip r:embed="rId2"/>
          <a:stretch>
            <a:fillRect/>
          </a:stretch>
        </p:blipFill>
        <p:spPr>
          <a:xfrm>
            <a:off x="331236" y="3148771"/>
            <a:ext cx="3225800" cy="3225800"/>
          </a:xfrm>
          <a:prstGeom prst="rect">
            <a:avLst/>
          </a:prstGeom>
        </p:spPr>
      </p:pic>
      <p:sp>
        <p:nvSpPr>
          <p:cNvPr id="5" name="Rectangle 4">
            <a:extLst>
              <a:ext uri="{FF2B5EF4-FFF2-40B4-BE49-F238E27FC236}">
                <a16:creationId xmlns:a16="http://schemas.microsoft.com/office/drawing/2014/main" id="{7C4FA70B-7B4A-B443-B356-47D9AD8A16FD}"/>
              </a:ext>
            </a:extLst>
          </p:cNvPr>
          <p:cNvSpPr/>
          <p:nvPr/>
        </p:nvSpPr>
        <p:spPr>
          <a:xfrm>
            <a:off x="331236" y="1452848"/>
            <a:ext cx="8262258" cy="923330"/>
          </a:xfrm>
          <a:prstGeom prst="rect">
            <a:avLst/>
          </a:prstGeom>
        </p:spPr>
        <p:txBody>
          <a:bodyPr wrap="square">
            <a:spAutoFit/>
          </a:bodyPr>
          <a:lstStyle/>
          <a:p>
            <a:r>
              <a:rPr lang="fi-FI"/>
              <a:t>Maapallon pinnalla oleva asteverkko on yksi keino esittää maantieteellinen koordinaatisto. Asteverkko muodostuu pituus- ja leveyspiireistä, jotka on piirretty tasaisin astevälein. (Laurila 2008, 129.) </a:t>
            </a:r>
          </a:p>
        </p:txBody>
      </p:sp>
    </p:spTree>
    <p:extLst>
      <p:ext uri="{BB962C8B-B14F-4D97-AF65-F5344CB8AC3E}">
        <p14:creationId xmlns:p14="http://schemas.microsoft.com/office/powerpoint/2010/main" val="2425161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Maantieteelliset koordinaatit</a:t>
            </a:r>
          </a:p>
        </p:txBody>
      </p:sp>
      <p:sp>
        <p:nvSpPr>
          <p:cNvPr id="5" name="Rectangle 4">
            <a:extLst>
              <a:ext uri="{FF2B5EF4-FFF2-40B4-BE49-F238E27FC236}">
                <a16:creationId xmlns:a16="http://schemas.microsoft.com/office/drawing/2014/main" id="{7C4FA70B-7B4A-B443-B356-47D9AD8A16FD}"/>
              </a:ext>
            </a:extLst>
          </p:cNvPr>
          <p:cNvSpPr/>
          <p:nvPr/>
        </p:nvSpPr>
        <p:spPr>
          <a:xfrm>
            <a:off x="331236" y="1452848"/>
            <a:ext cx="8262258" cy="369332"/>
          </a:xfrm>
          <a:prstGeom prst="rect">
            <a:avLst/>
          </a:prstGeom>
        </p:spPr>
        <p:txBody>
          <a:bodyPr wrap="square">
            <a:spAutoFit/>
          </a:bodyPr>
          <a:lstStyle/>
          <a:p>
            <a:r>
              <a:rPr lang="fi-FI"/>
              <a:t>Demo, kokeile Google </a:t>
            </a:r>
            <a:r>
              <a:rPr lang="fi-FI" err="1"/>
              <a:t>Maps</a:t>
            </a:r>
            <a:r>
              <a:rPr lang="fi-FI"/>
              <a:t> kartalla koordinaattien muodostumista</a:t>
            </a:r>
          </a:p>
        </p:txBody>
      </p:sp>
      <p:pic>
        <p:nvPicPr>
          <p:cNvPr id="6" name="Picture 5">
            <a:extLst>
              <a:ext uri="{FF2B5EF4-FFF2-40B4-BE49-F238E27FC236}">
                <a16:creationId xmlns:a16="http://schemas.microsoft.com/office/drawing/2014/main" id="{7D3B3DC5-B2B5-D14E-AC64-EDD877ABEFDA}"/>
              </a:ext>
            </a:extLst>
          </p:cNvPr>
          <p:cNvPicPr>
            <a:picLocks noChangeAspect="1"/>
          </p:cNvPicPr>
          <p:nvPr/>
        </p:nvPicPr>
        <p:blipFill rotWithShape="1">
          <a:blip r:embed="rId2"/>
          <a:srcRect t="12921"/>
          <a:stretch/>
        </p:blipFill>
        <p:spPr>
          <a:xfrm>
            <a:off x="0" y="1895805"/>
            <a:ext cx="6916835" cy="4848097"/>
          </a:xfrm>
          <a:prstGeom prst="rect">
            <a:avLst/>
          </a:prstGeom>
        </p:spPr>
      </p:pic>
    </p:spTree>
    <p:extLst>
      <p:ext uri="{BB962C8B-B14F-4D97-AF65-F5344CB8AC3E}">
        <p14:creationId xmlns:p14="http://schemas.microsoft.com/office/powerpoint/2010/main" val="1373669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Suorakulmaiset koordinaatit</a:t>
            </a:r>
          </a:p>
        </p:txBody>
      </p:sp>
      <p:sp>
        <p:nvSpPr>
          <p:cNvPr id="5" name="Rectangle 4">
            <a:extLst>
              <a:ext uri="{FF2B5EF4-FFF2-40B4-BE49-F238E27FC236}">
                <a16:creationId xmlns:a16="http://schemas.microsoft.com/office/drawing/2014/main" id="{7C4FA70B-7B4A-B443-B356-47D9AD8A16FD}"/>
              </a:ext>
            </a:extLst>
          </p:cNvPr>
          <p:cNvSpPr/>
          <p:nvPr/>
        </p:nvSpPr>
        <p:spPr>
          <a:xfrm>
            <a:off x="331236" y="1452848"/>
            <a:ext cx="8262258" cy="4154984"/>
          </a:xfrm>
          <a:prstGeom prst="rect">
            <a:avLst/>
          </a:prstGeom>
        </p:spPr>
        <p:txBody>
          <a:bodyPr wrap="square">
            <a:spAutoFit/>
          </a:bodyPr>
          <a:lstStyle/>
          <a:p>
            <a:r>
              <a:rPr lang="fi-FI" sz="2400"/>
              <a:t>Haluttaessa siirtää maantieteelliset koordinaatit tasoon, tarvitaan karttaprojektio, jonka avulla voidaan käyttää kulmamittojen sijaan pituusmittoja. </a:t>
            </a:r>
          </a:p>
          <a:p>
            <a:endParaRPr lang="fi-FI" sz="2400"/>
          </a:p>
          <a:p>
            <a:r>
              <a:rPr lang="fi-FI" sz="2400"/>
              <a:t>Karttaprojektio on siis maapallon pinta muutettuna tasoksi. Tämä mahdollistaa kohteiden esittämisen esimerkiksi painetulla kartalla, johon voidaan liittää tasokoordinaatisto. Pallon projisointia tasoksi ei voida tehdä täysin virheettömästi, joten projektioihin ja sen myötä myöskään tasokoordinaatistoihin liittyvät aina projektiovirheet. (Patronen, 2011)</a:t>
            </a:r>
          </a:p>
          <a:p>
            <a:endParaRPr lang="fi-FI" sz="2400"/>
          </a:p>
        </p:txBody>
      </p:sp>
    </p:spTree>
    <p:extLst>
      <p:ext uri="{BB962C8B-B14F-4D97-AF65-F5344CB8AC3E}">
        <p14:creationId xmlns:p14="http://schemas.microsoft.com/office/powerpoint/2010/main" val="1162475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Suorakulmaiset koordinaatit</a:t>
            </a:r>
          </a:p>
        </p:txBody>
      </p:sp>
      <p:sp>
        <p:nvSpPr>
          <p:cNvPr id="5" name="Rectangle 4">
            <a:extLst>
              <a:ext uri="{FF2B5EF4-FFF2-40B4-BE49-F238E27FC236}">
                <a16:creationId xmlns:a16="http://schemas.microsoft.com/office/drawing/2014/main" id="{7C4FA70B-7B4A-B443-B356-47D9AD8A16FD}"/>
              </a:ext>
            </a:extLst>
          </p:cNvPr>
          <p:cNvSpPr/>
          <p:nvPr/>
        </p:nvSpPr>
        <p:spPr>
          <a:xfrm>
            <a:off x="331236" y="1452848"/>
            <a:ext cx="8262258" cy="2677656"/>
          </a:xfrm>
          <a:prstGeom prst="rect">
            <a:avLst/>
          </a:prstGeom>
        </p:spPr>
        <p:txBody>
          <a:bodyPr wrap="square">
            <a:spAutoFit/>
          </a:bodyPr>
          <a:lstStyle/>
          <a:p>
            <a:r>
              <a:rPr lang="fi-FI" sz="2400"/>
              <a:t>Kurssilla käytetään maantieteellisiä koordinaatteja, ja GIS-järjestelmät tekevät muutokset tarvittaessa maantieteellisten ja suorakulmaisten koordinaattien välillä automaattisesti.</a:t>
            </a:r>
          </a:p>
          <a:p>
            <a:endParaRPr lang="fi-FI" sz="2400"/>
          </a:p>
          <a:p>
            <a:r>
              <a:rPr lang="fi-FI" sz="2400"/>
              <a:t>Näin ollen suorakulmaisiin koordinaatteihin perehtyminen jätetään opiskelija oman mielenkiinnon varaan.</a:t>
            </a:r>
          </a:p>
          <a:p>
            <a:endParaRPr lang="fi-FI" sz="2400"/>
          </a:p>
        </p:txBody>
      </p:sp>
    </p:spTree>
    <p:extLst>
      <p:ext uri="{BB962C8B-B14F-4D97-AF65-F5344CB8AC3E}">
        <p14:creationId xmlns:p14="http://schemas.microsoft.com/office/powerpoint/2010/main" val="954164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DB11E4-F089-C542-B206-D4757FB36ED5}"/>
              </a:ext>
            </a:extLst>
          </p:cNvPr>
          <p:cNvSpPr/>
          <p:nvPr/>
        </p:nvSpPr>
        <p:spPr>
          <a:xfrm>
            <a:off x="331236" y="3158163"/>
            <a:ext cx="8262258" cy="1323439"/>
          </a:xfrm>
          <a:prstGeom prst="rect">
            <a:avLst/>
          </a:prstGeom>
        </p:spPr>
        <p:txBody>
          <a:bodyPr wrap="square">
            <a:spAutoFit/>
          </a:bodyPr>
          <a:lstStyle/>
          <a:p>
            <a:pPr algn="ctr"/>
            <a:r>
              <a:rPr lang="fi-FI" sz="4000"/>
              <a:t>Koordinaattijärjestelmät</a:t>
            </a:r>
          </a:p>
          <a:p>
            <a:endParaRPr lang="fi-FI" sz="4000"/>
          </a:p>
        </p:txBody>
      </p:sp>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lstStyle/>
          <a:p>
            <a:endParaRPr lang="fi-FI"/>
          </a:p>
        </p:txBody>
      </p:sp>
    </p:spTree>
    <p:extLst>
      <p:ext uri="{BB962C8B-B14F-4D97-AF65-F5344CB8AC3E}">
        <p14:creationId xmlns:p14="http://schemas.microsoft.com/office/powerpoint/2010/main" val="1770099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Koordinaattijärjestelmät</a:t>
            </a:r>
          </a:p>
        </p:txBody>
      </p:sp>
      <p:sp>
        <p:nvSpPr>
          <p:cNvPr id="5" name="Rectangle 4">
            <a:extLst>
              <a:ext uri="{FF2B5EF4-FFF2-40B4-BE49-F238E27FC236}">
                <a16:creationId xmlns:a16="http://schemas.microsoft.com/office/drawing/2014/main" id="{1ADB11E4-F089-C542-B206-D4757FB36ED5}"/>
              </a:ext>
            </a:extLst>
          </p:cNvPr>
          <p:cNvSpPr/>
          <p:nvPr/>
        </p:nvSpPr>
        <p:spPr>
          <a:xfrm>
            <a:off x="331236" y="1412490"/>
            <a:ext cx="7881132" cy="4893647"/>
          </a:xfrm>
          <a:prstGeom prst="rect">
            <a:avLst/>
          </a:prstGeom>
        </p:spPr>
        <p:txBody>
          <a:bodyPr wrap="square">
            <a:spAutoFit/>
          </a:bodyPr>
          <a:lstStyle/>
          <a:p>
            <a:r>
              <a:rPr lang="fi-FI" sz="2400"/>
              <a:t>Koordinaattijärjestelmä on koordinaatiston ja datumin muodostama vertailujärjestelmä, jonka avulla kohteiden sijainti voidaan ilmoittaa yksikäsitteisesti (Sanastokeskus TSK Ry 2005, 14).</a:t>
            </a:r>
          </a:p>
          <a:p>
            <a:endParaRPr lang="fi-FI" sz="2400"/>
          </a:p>
          <a:p>
            <a:r>
              <a:rPr lang="fi-FI" sz="2400"/>
              <a:t>Koordinaattijärjestelmät ovat keskeinen osa paikkatietoa, koska niiden avulla tieto pystytään liittämään sijaintiin maapallon pinnalla. Koordinaattijärjestelmä koostuu koordinaatistosta sekä datumista. Koordinaatit ovat lukuarvoja, jotka osoittavat kohteen sijainnin käytetyssä koordinaatissa. </a:t>
            </a:r>
            <a:r>
              <a:rPr lang="fi-FI" sz="2400" err="1"/>
              <a:t>Datumi</a:t>
            </a:r>
            <a:r>
              <a:rPr lang="fi-FI" sz="2400"/>
              <a:t> puolestaan liittää koordinaatiston maapallon pintaan.</a:t>
            </a:r>
            <a:br>
              <a:rPr lang="fi-FI" sz="2400"/>
            </a:br>
            <a:r>
              <a:rPr lang="fi-FI" sz="2400">
                <a:hlinkClick r:id="rId2"/>
              </a:rPr>
              <a:t>https://www.oulu.fi/oulugis/fi/koordinaattijarjestelmat.html</a:t>
            </a:r>
            <a:endParaRPr lang="fi-FI" sz="2400"/>
          </a:p>
        </p:txBody>
      </p:sp>
    </p:spTree>
    <p:extLst>
      <p:ext uri="{BB962C8B-B14F-4D97-AF65-F5344CB8AC3E}">
        <p14:creationId xmlns:p14="http://schemas.microsoft.com/office/powerpoint/2010/main" val="3648801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Koordinaattijärjestelmät</a:t>
            </a:r>
          </a:p>
        </p:txBody>
      </p:sp>
      <p:sp>
        <p:nvSpPr>
          <p:cNvPr id="5" name="Rectangle 4">
            <a:extLst>
              <a:ext uri="{FF2B5EF4-FFF2-40B4-BE49-F238E27FC236}">
                <a16:creationId xmlns:a16="http://schemas.microsoft.com/office/drawing/2014/main" id="{1ADB11E4-F089-C542-B206-D4757FB36ED5}"/>
              </a:ext>
            </a:extLst>
          </p:cNvPr>
          <p:cNvSpPr/>
          <p:nvPr/>
        </p:nvSpPr>
        <p:spPr>
          <a:xfrm>
            <a:off x="331236" y="1412490"/>
            <a:ext cx="7881132" cy="4154984"/>
          </a:xfrm>
          <a:prstGeom prst="rect">
            <a:avLst/>
          </a:prstGeom>
        </p:spPr>
        <p:txBody>
          <a:bodyPr wrap="square">
            <a:spAutoFit/>
          </a:bodyPr>
          <a:lstStyle/>
          <a:p>
            <a:r>
              <a:rPr lang="fi-FI" sz="2400" b="1"/>
              <a:t>WGS84: </a:t>
            </a:r>
          </a:p>
          <a:p>
            <a:endParaRPr lang="fi-FI" sz="2400" b="1"/>
          </a:p>
          <a:p>
            <a:r>
              <a:rPr lang="fi-FI" sz="2400"/>
              <a:t>WGS84, eli World </a:t>
            </a:r>
            <a:r>
              <a:rPr lang="fi-FI" sz="2400" err="1"/>
              <a:t>Geodetic</a:t>
            </a:r>
            <a:r>
              <a:rPr lang="fi-FI" sz="2400"/>
              <a:t> System 1984, on kolmiulotteinen, ellipsoidikeskinen suorakulmainen koordinaattijärjestelmä.</a:t>
            </a:r>
          </a:p>
          <a:p>
            <a:endParaRPr lang="fi-FI" sz="2400"/>
          </a:p>
          <a:p>
            <a:r>
              <a:rPr lang="fi-FI" sz="2400"/>
              <a:t>WGS84 ja sen realisaatio on määritelty Yhdysvaltain armeijan karttaviraston </a:t>
            </a:r>
            <a:r>
              <a:rPr lang="fi-FI" sz="2400" err="1"/>
              <a:t>DMA:n</a:t>
            </a:r>
            <a:r>
              <a:rPr lang="fi-FI" sz="2400"/>
              <a:t> (</a:t>
            </a:r>
            <a:r>
              <a:rPr lang="fi-FI" sz="2400" err="1"/>
              <a:t>Defence</a:t>
            </a:r>
            <a:r>
              <a:rPr lang="fi-FI" sz="2400"/>
              <a:t> </a:t>
            </a:r>
            <a:r>
              <a:rPr lang="fi-FI" sz="2400" err="1"/>
              <a:t>Mapping</a:t>
            </a:r>
            <a:r>
              <a:rPr lang="fi-FI" sz="2400"/>
              <a:t> </a:t>
            </a:r>
            <a:r>
              <a:rPr lang="fi-FI" sz="2400" err="1"/>
              <a:t>Agency</a:t>
            </a:r>
            <a:r>
              <a:rPr lang="fi-FI" sz="2400"/>
              <a:t>) julkaisussa DMA 1987 (Ollikainen ym. 2001, 9- 10). </a:t>
            </a:r>
          </a:p>
          <a:p>
            <a:endParaRPr lang="fi-FI" sz="2400"/>
          </a:p>
          <a:p>
            <a:r>
              <a:rPr lang="fi-FI" sz="2400"/>
              <a:t>Järjestelmän on kehittänyt Yhdysvaltain puolustusministeriö (</a:t>
            </a:r>
            <a:r>
              <a:rPr lang="fi-FI" sz="2400" err="1"/>
              <a:t>DoD</a:t>
            </a:r>
            <a:r>
              <a:rPr lang="fi-FI" sz="2400"/>
              <a:t>, Department of </a:t>
            </a:r>
            <a:r>
              <a:rPr lang="fi-FI" sz="2400" err="1"/>
              <a:t>Defence</a:t>
            </a:r>
            <a:r>
              <a:rPr lang="fi-FI" sz="2400"/>
              <a:t>) (</a:t>
            </a:r>
            <a:r>
              <a:rPr lang="fi-FI" sz="2400" err="1"/>
              <a:t>Häkli</a:t>
            </a:r>
            <a:r>
              <a:rPr lang="fi-FI" sz="2400"/>
              <a:t> ym. 2009, 19).</a:t>
            </a:r>
          </a:p>
        </p:txBody>
      </p:sp>
    </p:spTree>
    <p:extLst>
      <p:ext uri="{BB962C8B-B14F-4D97-AF65-F5344CB8AC3E}">
        <p14:creationId xmlns:p14="http://schemas.microsoft.com/office/powerpoint/2010/main" val="1043263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Koordinaattijärjestelmät</a:t>
            </a:r>
          </a:p>
        </p:txBody>
      </p:sp>
      <p:sp>
        <p:nvSpPr>
          <p:cNvPr id="5" name="Rectangle 4">
            <a:extLst>
              <a:ext uri="{FF2B5EF4-FFF2-40B4-BE49-F238E27FC236}">
                <a16:creationId xmlns:a16="http://schemas.microsoft.com/office/drawing/2014/main" id="{1ADB11E4-F089-C542-B206-D4757FB36ED5}"/>
              </a:ext>
            </a:extLst>
          </p:cNvPr>
          <p:cNvSpPr/>
          <p:nvPr/>
        </p:nvSpPr>
        <p:spPr>
          <a:xfrm>
            <a:off x="331236" y="1412490"/>
            <a:ext cx="7881132" cy="2308324"/>
          </a:xfrm>
          <a:prstGeom prst="rect">
            <a:avLst/>
          </a:prstGeom>
        </p:spPr>
        <p:txBody>
          <a:bodyPr wrap="square">
            <a:spAutoFit/>
          </a:bodyPr>
          <a:lstStyle/>
          <a:p>
            <a:r>
              <a:rPr lang="fi-FI" sz="2400" b="1"/>
              <a:t>WGS84: </a:t>
            </a:r>
          </a:p>
          <a:p>
            <a:endParaRPr lang="fi-FI" sz="2400" b="1"/>
          </a:p>
          <a:p>
            <a:r>
              <a:rPr lang="fi-FI" sz="2400"/>
              <a:t>GPS-satelliitit lähettävät ratatietonsa WGS84-järjestelmässä (Ollikainen ym. 2001, 10). Näin ollen GPS-paikannuksessa on käytettävä järjestelmän kanssa yhteensopivia koordinaatistoja.</a:t>
            </a:r>
          </a:p>
        </p:txBody>
      </p:sp>
      <p:sp>
        <p:nvSpPr>
          <p:cNvPr id="3" name="Rectangle 2">
            <a:extLst>
              <a:ext uri="{FF2B5EF4-FFF2-40B4-BE49-F238E27FC236}">
                <a16:creationId xmlns:a16="http://schemas.microsoft.com/office/drawing/2014/main" id="{7B1B62D5-18EE-2C49-8959-D6709CAC1D85}"/>
              </a:ext>
            </a:extLst>
          </p:cNvPr>
          <p:cNvSpPr/>
          <p:nvPr/>
        </p:nvSpPr>
        <p:spPr>
          <a:xfrm>
            <a:off x="331236" y="4030639"/>
            <a:ext cx="8262258" cy="369332"/>
          </a:xfrm>
          <a:prstGeom prst="rect">
            <a:avLst/>
          </a:prstGeom>
        </p:spPr>
        <p:txBody>
          <a:bodyPr wrap="square">
            <a:spAutoFit/>
          </a:bodyPr>
          <a:lstStyle/>
          <a:p>
            <a:r>
              <a:rPr lang="fi-FI">
                <a:hlinkClick r:id="rId2"/>
              </a:rPr>
              <a:t>https://www.youtube.com/watch?v=FU_pY2sTwTA</a:t>
            </a:r>
            <a:endParaRPr lang="fi-FI"/>
          </a:p>
        </p:txBody>
      </p:sp>
    </p:spTree>
    <p:extLst>
      <p:ext uri="{BB962C8B-B14F-4D97-AF65-F5344CB8AC3E}">
        <p14:creationId xmlns:p14="http://schemas.microsoft.com/office/powerpoint/2010/main" val="3269383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746504"/>
            <a:ext cx="8262258" cy="2062103"/>
          </a:xfrm>
          <a:prstGeom prst="rect">
            <a:avLst/>
          </a:prstGeom>
          <a:noFill/>
        </p:spPr>
        <p:txBody>
          <a:bodyPr wrap="square" rtlCol="0">
            <a:spAutoFit/>
          </a:bodyPr>
          <a:lstStyle/>
          <a:p>
            <a:pPr algn="ctr"/>
            <a:r>
              <a:rPr lang="fi-FI" sz="3200"/>
              <a:t>Valtaosa tiedosta voidaan liittää johonkin fyysiseen paikkaan.</a:t>
            </a:r>
          </a:p>
          <a:p>
            <a:pPr algn="ctr"/>
            <a:endParaRPr lang="fi-FI" sz="3200"/>
          </a:p>
          <a:p>
            <a:pPr algn="ctr"/>
            <a:r>
              <a:rPr lang="fi-FI" sz="3200" b="1"/>
              <a:t>-&gt; Kaikki tieto jolla on paikka on paikkatietoa!</a:t>
            </a:r>
          </a:p>
        </p:txBody>
      </p:sp>
      <p:grpSp>
        <p:nvGrpSpPr>
          <p:cNvPr id="18" name="Group 17">
            <a:extLst>
              <a:ext uri="{FF2B5EF4-FFF2-40B4-BE49-F238E27FC236}">
                <a16:creationId xmlns:a16="http://schemas.microsoft.com/office/drawing/2014/main" id="{7DFA02C4-BD2A-9F4D-839D-05D29BC9A565}"/>
              </a:ext>
            </a:extLst>
          </p:cNvPr>
          <p:cNvGrpSpPr/>
          <p:nvPr/>
        </p:nvGrpSpPr>
        <p:grpSpPr>
          <a:xfrm>
            <a:off x="1329053" y="3969811"/>
            <a:ext cx="6266623" cy="1773474"/>
            <a:chOff x="752186" y="4366975"/>
            <a:chExt cx="6266623" cy="1773474"/>
          </a:xfrm>
        </p:grpSpPr>
        <p:pic>
          <p:nvPicPr>
            <p:cNvPr id="16" name="Graphic 15">
              <a:extLst>
                <a:ext uri="{FF2B5EF4-FFF2-40B4-BE49-F238E27FC236}">
                  <a16:creationId xmlns:a16="http://schemas.microsoft.com/office/drawing/2014/main" id="{3D58707D-8EB8-BA4A-8195-E043D4CCD3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82670" y="4759036"/>
              <a:ext cx="1336139" cy="1336139"/>
            </a:xfrm>
            <a:prstGeom prst="rect">
              <a:avLst/>
            </a:prstGeom>
          </p:spPr>
        </p:pic>
        <p:pic>
          <p:nvPicPr>
            <p:cNvPr id="4" name="Graphic 3">
              <a:extLst>
                <a:ext uri="{FF2B5EF4-FFF2-40B4-BE49-F238E27FC236}">
                  <a16:creationId xmlns:a16="http://schemas.microsoft.com/office/drawing/2014/main" id="{9A9346DD-4168-F742-92C9-BA6D77B37D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186" y="4759036"/>
              <a:ext cx="1381413" cy="1381413"/>
            </a:xfrm>
            <a:prstGeom prst="rect">
              <a:avLst/>
            </a:prstGeom>
          </p:spPr>
        </p:pic>
        <p:pic>
          <p:nvPicPr>
            <p:cNvPr id="11" name="Graphic 10">
              <a:extLst>
                <a:ext uri="{FF2B5EF4-FFF2-40B4-BE49-F238E27FC236}">
                  <a16:creationId xmlns:a16="http://schemas.microsoft.com/office/drawing/2014/main" id="{779DD96D-EFEB-7E4C-9357-B027788E9A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9509" y="4798868"/>
              <a:ext cx="1341581" cy="1341581"/>
            </a:xfrm>
            <a:prstGeom prst="rect">
              <a:avLst/>
            </a:prstGeom>
          </p:spPr>
        </p:pic>
        <p:pic>
          <p:nvPicPr>
            <p:cNvPr id="9" name="Graphic 8">
              <a:extLst>
                <a:ext uri="{FF2B5EF4-FFF2-40B4-BE49-F238E27FC236}">
                  <a16:creationId xmlns:a16="http://schemas.microsoft.com/office/drawing/2014/main" id="{E7C96683-35D0-7F46-9CB7-044E43F156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70299" y="4759036"/>
              <a:ext cx="546100" cy="546100"/>
            </a:xfrm>
            <a:prstGeom prst="rect">
              <a:avLst/>
            </a:prstGeom>
          </p:spPr>
        </p:pic>
        <p:sp>
          <p:nvSpPr>
            <p:cNvPr id="12" name="Rectangle 11">
              <a:extLst>
                <a:ext uri="{FF2B5EF4-FFF2-40B4-BE49-F238E27FC236}">
                  <a16:creationId xmlns:a16="http://schemas.microsoft.com/office/drawing/2014/main" id="{CFC402D5-A957-504D-92CD-CEC1F7ACD43B}"/>
                </a:ext>
              </a:extLst>
            </p:cNvPr>
            <p:cNvSpPr/>
            <p:nvPr/>
          </p:nvSpPr>
          <p:spPr>
            <a:xfrm>
              <a:off x="4689516" y="4759036"/>
              <a:ext cx="644728" cy="1200329"/>
            </a:xfrm>
            <a:prstGeom prst="rect">
              <a:avLst/>
            </a:prstGeom>
          </p:spPr>
          <p:txBody>
            <a:bodyPr wrap="none">
              <a:spAutoFit/>
            </a:bodyPr>
            <a:lstStyle/>
            <a:p>
              <a:r>
                <a:rPr lang="fi-FI" sz="7200" b="1"/>
                <a:t>=</a:t>
              </a:r>
              <a:endParaRPr lang="fi-FI" sz="7200"/>
            </a:p>
          </p:txBody>
        </p:sp>
        <p:sp>
          <p:nvSpPr>
            <p:cNvPr id="13" name="Rectangle 12">
              <a:extLst>
                <a:ext uri="{FF2B5EF4-FFF2-40B4-BE49-F238E27FC236}">
                  <a16:creationId xmlns:a16="http://schemas.microsoft.com/office/drawing/2014/main" id="{54EF13A4-0B78-C047-B06B-6F56C125631D}"/>
                </a:ext>
              </a:extLst>
            </p:cNvPr>
            <p:cNvSpPr/>
            <p:nvPr/>
          </p:nvSpPr>
          <p:spPr>
            <a:xfrm>
              <a:off x="2221100" y="4759036"/>
              <a:ext cx="644728" cy="1200329"/>
            </a:xfrm>
            <a:prstGeom prst="rect">
              <a:avLst/>
            </a:prstGeom>
          </p:spPr>
          <p:txBody>
            <a:bodyPr wrap="none">
              <a:spAutoFit/>
            </a:bodyPr>
            <a:lstStyle/>
            <a:p>
              <a:r>
                <a:rPr lang="fi-FI" sz="7200" b="1"/>
                <a:t>+</a:t>
              </a:r>
              <a:endParaRPr lang="fi-FI" sz="7200"/>
            </a:p>
          </p:txBody>
        </p:sp>
        <p:grpSp>
          <p:nvGrpSpPr>
            <p:cNvPr id="17" name="Group 16">
              <a:extLst>
                <a:ext uri="{FF2B5EF4-FFF2-40B4-BE49-F238E27FC236}">
                  <a16:creationId xmlns:a16="http://schemas.microsoft.com/office/drawing/2014/main" id="{9561DAFC-C00E-6845-A9CF-28F3FBD088E0}"/>
                </a:ext>
              </a:extLst>
            </p:cNvPr>
            <p:cNvGrpSpPr/>
            <p:nvPr/>
          </p:nvGrpSpPr>
          <p:grpSpPr>
            <a:xfrm>
              <a:off x="6212936" y="4366975"/>
              <a:ext cx="805873" cy="863786"/>
              <a:chOff x="5661351" y="3907836"/>
              <a:chExt cx="1367522" cy="1465798"/>
            </a:xfrm>
          </p:grpSpPr>
          <p:pic>
            <p:nvPicPr>
              <p:cNvPr id="15" name="Graphic 14">
                <a:extLst>
                  <a:ext uri="{FF2B5EF4-FFF2-40B4-BE49-F238E27FC236}">
                    <a16:creationId xmlns:a16="http://schemas.microsoft.com/office/drawing/2014/main" id="{484C5DB6-1B1A-6A42-A14D-75B514D07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1351" y="4006112"/>
                <a:ext cx="1367522" cy="1367522"/>
              </a:xfrm>
              <a:prstGeom prst="rect">
                <a:avLst/>
              </a:prstGeom>
            </p:spPr>
          </p:pic>
          <p:pic>
            <p:nvPicPr>
              <p:cNvPr id="14" name="Graphic 13">
                <a:extLst>
                  <a:ext uri="{FF2B5EF4-FFF2-40B4-BE49-F238E27FC236}">
                    <a16:creationId xmlns:a16="http://schemas.microsoft.com/office/drawing/2014/main" id="{175C06CD-524D-E54B-9A29-4D7963D8C2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9304" y="3907836"/>
                <a:ext cx="769892" cy="769892"/>
              </a:xfrm>
              <a:prstGeom prst="rect">
                <a:avLst/>
              </a:prstGeom>
            </p:spPr>
          </p:pic>
        </p:grpSp>
      </p:grpSp>
    </p:spTree>
    <p:extLst>
      <p:ext uri="{BB962C8B-B14F-4D97-AF65-F5344CB8AC3E}">
        <p14:creationId xmlns:p14="http://schemas.microsoft.com/office/powerpoint/2010/main" val="198647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Koordinaattijärjestelmät</a:t>
            </a:r>
          </a:p>
        </p:txBody>
      </p:sp>
      <p:sp>
        <p:nvSpPr>
          <p:cNvPr id="5" name="Rectangle 4">
            <a:extLst>
              <a:ext uri="{FF2B5EF4-FFF2-40B4-BE49-F238E27FC236}">
                <a16:creationId xmlns:a16="http://schemas.microsoft.com/office/drawing/2014/main" id="{1ADB11E4-F089-C542-B206-D4757FB36ED5}"/>
              </a:ext>
            </a:extLst>
          </p:cNvPr>
          <p:cNvSpPr/>
          <p:nvPr/>
        </p:nvSpPr>
        <p:spPr>
          <a:xfrm>
            <a:off x="331236" y="1689582"/>
            <a:ext cx="7881132" cy="3416320"/>
          </a:xfrm>
          <a:prstGeom prst="rect">
            <a:avLst/>
          </a:prstGeom>
        </p:spPr>
        <p:txBody>
          <a:bodyPr wrap="square">
            <a:spAutoFit/>
          </a:bodyPr>
          <a:lstStyle/>
          <a:p>
            <a:r>
              <a:rPr lang="fi-FI" sz="2400"/>
              <a:t>WGS84-koordinaatit ilmoitetaan tavallisesti muodossa </a:t>
            </a:r>
          </a:p>
          <a:p>
            <a:endParaRPr lang="fi-FI" sz="2400"/>
          </a:p>
          <a:p>
            <a:r>
              <a:rPr lang="fi-FI" sz="2400"/>
              <a:t>DDD MM.MM (asteina, minuutteina ja minuutin desimaaleina). </a:t>
            </a:r>
          </a:p>
          <a:p>
            <a:endParaRPr lang="fi-FI" sz="2400"/>
          </a:p>
          <a:p>
            <a:r>
              <a:rPr lang="fi-FI" sz="2400"/>
              <a:t>Myös muotoa DDD.DDDD näkee käytettävän.</a:t>
            </a:r>
          </a:p>
          <a:p>
            <a:endParaRPr lang="fi-FI" sz="2400"/>
          </a:p>
          <a:p>
            <a:r>
              <a:rPr lang="fi-FI" sz="2400"/>
              <a:t>Uusissa maastokartoissa WGS84-koordinaatit on esitetty sinisellä ruudukolla.</a:t>
            </a:r>
          </a:p>
        </p:txBody>
      </p:sp>
    </p:spTree>
    <p:extLst>
      <p:ext uri="{BB962C8B-B14F-4D97-AF65-F5344CB8AC3E}">
        <p14:creationId xmlns:p14="http://schemas.microsoft.com/office/powerpoint/2010/main" val="2530822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Koordinaattijärjestelmät</a:t>
            </a:r>
          </a:p>
        </p:txBody>
      </p:sp>
      <p:sp>
        <p:nvSpPr>
          <p:cNvPr id="5" name="Rectangle 4">
            <a:extLst>
              <a:ext uri="{FF2B5EF4-FFF2-40B4-BE49-F238E27FC236}">
                <a16:creationId xmlns:a16="http://schemas.microsoft.com/office/drawing/2014/main" id="{1ADB11E4-F089-C542-B206-D4757FB36ED5}"/>
              </a:ext>
            </a:extLst>
          </p:cNvPr>
          <p:cNvSpPr/>
          <p:nvPr/>
        </p:nvSpPr>
        <p:spPr>
          <a:xfrm>
            <a:off x="331235" y="1689582"/>
            <a:ext cx="8471019" cy="3046988"/>
          </a:xfrm>
          <a:prstGeom prst="rect">
            <a:avLst/>
          </a:prstGeom>
        </p:spPr>
        <p:txBody>
          <a:bodyPr wrap="square">
            <a:spAutoFit/>
          </a:bodyPr>
          <a:lstStyle/>
          <a:p>
            <a:r>
              <a:rPr lang="fi-FI" sz="2400"/>
              <a:t>Koordinaateissa oleva </a:t>
            </a:r>
          </a:p>
          <a:p>
            <a:pPr marL="342900" indent="-342900">
              <a:buFontTx/>
              <a:buChar char="-"/>
            </a:pPr>
            <a:r>
              <a:rPr lang="fi-FI" sz="2400"/>
              <a:t>astemerkki (°) tarkoittaa astetta </a:t>
            </a:r>
          </a:p>
          <a:p>
            <a:pPr marL="342900" indent="-342900">
              <a:buFontTx/>
              <a:buChar char="-"/>
            </a:pPr>
            <a:r>
              <a:rPr lang="fi-FI" sz="2400"/>
              <a:t>yhdellä heittomerkillä (') tarkoitetaan minuutteja. </a:t>
            </a:r>
          </a:p>
          <a:p>
            <a:pPr marL="342900" indent="-342900">
              <a:buFontTx/>
              <a:buChar char="-"/>
            </a:pPr>
            <a:endParaRPr lang="fi-FI" sz="2400"/>
          </a:p>
          <a:p>
            <a:pPr marL="342900" indent="-342900">
              <a:buFontTx/>
              <a:buChar char="-"/>
            </a:pPr>
            <a:r>
              <a:rPr lang="fi-FI" sz="2400"/>
              <a:t>N 62°27.050’ = 62 astetta, 27 piste 050 minuuttia pohjoista leveyttä </a:t>
            </a:r>
          </a:p>
          <a:p>
            <a:pPr marL="342900" indent="-342900">
              <a:buFontTx/>
              <a:buChar char="-"/>
            </a:pPr>
            <a:r>
              <a:rPr lang="fi-FI" sz="2400"/>
              <a:t>E 026°55.900’ = 26 astetta, 55 piste 900 minuuttia itäistä pituutta.</a:t>
            </a:r>
          </a:p>
        </p:txBody>
      </p:sp>
      <p:sp>
        <p:nvSpPr>
          <p:cNvPr id="3" name="Rectangle 2">
            <a:extLst>
              <a:ext uri="{FF2B5EF4-FFF2-40B4-BE49-F238E27FC236}">
                <a16:creationId xmlns:a16="http://schemas.microsoft.com/office/drawing/2014/main" id="{8D2F8BAE-F7FB-774D-89E2-DA497A3AB4A0}"/>
              </a:ext>
            </a:extLst>
          </p:cNvPr>
          <p:cNvSpPr/>
          <p:nvPr/>
        </p:nvSpPr>
        <p:spPr>
          <a:xfrm>
            <a:off x="377416" y="5000321"/>
            <a:ext cx="8378656" cy="646331"/>
          </a:xfrm>
          <a:prstGeom prst="rect">
            <a:avLst/>
          </a:prstGeom>
        </p:spPr>
        <p:txBody>
          <a:bodyPr wrap="square">
            <a:spAutoFit/>
          </a:bodyPr>
          <a:lstStyle/>
          <a:p>
            <a:r>
              <a:rPr lang="fi-FI"/>
              <a:t>Suomen korkeuksilla pituusasteen minuutin tuhannesosa 0.001' vaihtelee </a:t>
            </a:r>
            <a:r>
              <a:rPr lang="fi-FI" err="1"/>
              <a:t>Pohjois</a:t>
            </a:r>
            <a:r>
              <a:rPr lang="fi-FI"/>
              <a:t>-Lapin noin 0.63 metristä eteläisimmän Suomen noin 0.93 metriin.</a:t>
            </a:r>
          </a:p>
        </p:txBody>
      </p:sp>
    </p:spTree>
    <p:extLst>
      <p:ext uri="{BB962C8B-B14F-4D97-AF65-F5344CB8AC3E}">
        <p14:creationId xmlns:p14="http://schemas.microsoft.com/office/powerpoint/2010/main" val="277389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Koordinaattijärjestelmät</a:t>
            </a:r>
          </a:p>
        </p:txBody>
      </p:sp>
      <p:sp>
        <p:nvSpPr>
          <p:cNvPr id="5" name="Rectangle 4">
            <a:extLst>
              <a:ext uri="{FF2B5EF4-FFF2-40B4-BE49-F238E27FC236}">
                <a16:creationId xmlns:a16="http://schemas.microsoft.com/office/drawing/2014/main" id="{1ADB11E4-F089-C542-B206-D4757FB36ED5}"/>
              </a:ext>
            </a:extLst>
          </p:cNvPr>
          <p:cNvSpPr/>
          <p:nvPr/>
        </p:nvSpPr>
        <p:spPr>
          <a:xfrm>
            <a:off x="331235" y="1689582"/>
            <a:ext cx="8471019" cy="4893647"/>
          </a:xfrm>
          <a:prstGeom prst="rect">
            <a:avLst/>
          </a:prstGeom>
        </p:spPr>
        <p:txBody>
          <a:bodyPr wrap="square">
            <a:spAutoFit/>
          </a:bodyPr>
          <a:lstStyle/>
          <a:p>
            <a:r>
              <a:rPr lang="fi-FI" sz="2400"/>
              <a:t>Monissa karttasovelluksissa, käytetään esitystapaa, jossa ei ole erikseen astesekunteja eikä asteminuuttejakaan, vaan ainoastaan asteita ja sen desimaaleja.</a:t>
            </a:r>
          </a:p>
          <a:p>
            <a:endParaRPr lang="fi-FI" sz="2400"/>
          </a:p>
          <a:p>
            <a:r>
              <a:rPr lang="fi-FI" sz="2400"/>
              <a:t>Esim. Kokkolan keskusta Google </a:t>
            </a:r>
            <a:r>
              <a:rPr lang="fi-FI" sz="2400" err="1"/>
              <a:t>Mapsissa</a:t>
            </a:r>
            <a:endParaRPr lang="fi-FI" sz="2400"/>
          </a:p>
          <a:p>
            <a:endParaRPr lang="fi-FI" sz="2400"/>
          </a:p>
          <a:p>
            <a:r>
              <a:rPr lang="fi-FI" sz="2400"/>
              <a:t>63.838970, 23.133619</a:t>
            </a:r>
          </a:p>
          <a:p>
            <a:endParaRPr lang="fi-FI" sz="2400"/>
          </a:p>
          <a:p>
            <a:r>
              <a:rPr lang="fi-FI" sz="2400"/>
              <a:t>Tätä formaattia käytetään sovelluksissa koska sen voidaan tallettaa </a:t>
            </a:r>
            <a:r>
              <a:rPr lang="fi-FI" sz="2400" err="1"/>
              <a:t>double</a:t>
            </a:r>
            <a:r>
              <a:rPr lang="fi-FI" sz="2400"/>
              <a:t> tai </a:t>
            </a:r>
            <a:r>
              <a:rPr lang="fi-FI" sz="2400" err="1"/>
              <a:t>float</a:t>
            </a:r>
            <a:r>
              <a:rPr lang="fi-FI" sz="2400"/>
              <a:t> tyyppiseen muuttujaan eikä tarvitse erotella koordinaatin osia eri tyyppisiin muuttujiin.</a:t>
            </a:r>
          </a:p>
          <a:p>
            <a:endParaRPr lang="fi-FI" sz="2400"/>
          </a:p>
          <a:p>
            <a:endParaRPr lang="fi-FI" sz="2400"/>
          </a:p>
        </p:txBody>
      </p:sp>
    </p:spTree>
    <p:extLst>
      <p:ext uri="{BB962C8B-B14F-4D97-AF65-F5344CB8AC3E}">
        <p14:creationId xmlns:p14="http://schemas.microsoft.com/office/powerpoint/2010/main" val="1791860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Koordinaattijärjestelmät</a:t>
            </a:r>
          </a:p>
        </p:txBody>
      </p:sp>
      <p:sp>
        <p:nvSpPr>
          <p:cNvPr id="5" name="Rectangle 4">
            <a:extLst>
              <a:ext uri="{FF2B5EF4-FFF2-40B4-BE49-F238E27FC236}">
                <a16:creationId xmlns:a16="http://schemas.microsoft.com/office/drawing/2014/main" id="{1ADB11E4-F089-C542-B206-D4757FB36ED5}"/>
              </a:ext>
            </a:extLst>
          </p:cNvPr>
          <p:cNvSpPr/>
          <p:nvPr/>
        </p:nvSpPr>
        <p:spPr>
          <a:xfrm>
            <a:off x="331235" y="1689582"/>
            <a:ext cx="8471019" cy="3416320"/>
          </a:xfrm>
          <a:prstGeom prst="rect">
            <a:avLst/>
          </a:prstGeom>
        </p:spPr>
        <p:txBody>
          <a:bodyPr wrap="square">
            <a:spAutoFit/>
          </a:bodyPr>
          <a:lstStyle/>
          <a:p>
            <a:r>
              <a:rPr lang="fi-FI" sz="2400"/>
              <a:t>Muunnokset koordinaattien esitystapojen välillä voidaan toteuttaa joko GIS-järjestelmässä tai </a:t>
            </a:r>
            <a:r>
              <a:rPr lang="fi-FI" sz="2400" err="1"/>
              <a:t>esim</a:t>
            </a:r>
            <a:r>
              <a:rPr lang="fi-FI" sz="2400"/>
              <a:t>:</a:t>
            </a:r>
          </a:p>
          <a:p>
            <a:endParaRPr lang="fi-FI" sz="2400"/>
          </a:p>
          <a:p>
            <a:r>
              <a:rPr lang="fi-FI" sz="2400">
                <a:hlinkClick r:id="rId2"/>
              </a:rPr>
              <a:t>http://www.earthpoint.us/Convert.aspx</a:t>
            </a:r>
            <a:endParaRPr lang="fi-FI" sz="2400"/>
          </a:p>
          <a:p>
            <a:endParaRPr lang="fi-FI" sz="2400"/>
          </a:p>
          <a:p>
            <a:r>
              <a:rPr lang="fi-FI" sz="2400"/>
              <a:t>63.838970, 23.133619</a:t>
            </a:r>
          </a:p>
          <a:p>
            <a:endParaRPr lang="fi-FI" sz="2400"/>
          </a:p>
          <a:p>
            <a:endParaRPr lang="fi-FI" sz="2400"/>
          </a:p>
          <a:p>
            <a:endParaRPr lang="fi-FI" sz="2400"/>
          </a:p>
        </p:txBody>
      </p:sp>
      <p:graphicFrame>
        <p:nvGraphicFramePr>
          <p:cNvPr id="3" name="Table 2">
            <a:extLst>
              <a:ext uri="{FF2B5EF4-FFF2-40B4-BE49-F238E27FC236}">
                <a16:creationId xmlns:a16="http://schemas.microsoft.com/office/drawing/2014/main" id="{E412B363-50BF-CB4B-8DA2-A79B12533229}"/>
              </a:ext>
            </a:extLst>
          </p:cNvPr>
          <p:cNvGraphicFramePr>
            <a:graphicFrameLocks noGrp="1"/>
          </p:cNvGraphicFramePr>
          <p:nvPr>
            <p:extLst>
              <p:ext uri="{D42A27DB-BD31-4B8C-83A1-F6EECF244321}">
                <p14:modId xmlns:p14="http://schemas.microsoft.com/office/powerpoint/2010/main" val="783553472"/>
              </p:ext>
            </p:extLst>
          </p:nvPr>
        </p:nvGraphicFramePr>
        <p:xfrm>
          <a:off x="441612" y="4172629"/>
          <a:ext cx="6467188" cy="2237406"/>
        </p:xfrm>
        <a:graphic>
          <a:graphicData uri="http://schemas.openxmlformats.org/drawingml/2006/table">
            <a:tbl>
              <a:tblPr/>
              <a:tblGrid>
                <a:gridCol w="3233594">
                  <a:extLst>
                    <a:ext uri="{9D8B030D-6E8A-4147-A177-3AD203B41FA5}">
                      <a16:colId xmlns:a16="http://schemas.microsoft.com/office/drawing/2014/main" val="183639817"/>
                    </a:ext>
                  </a:extLst>
                </a:gridCol>
                <a:gridCol w="3233594">
                  <a:extLst>
                    <a:ext uri="{9D8B030D-6E8A-4147-A177-3AD203B41FA5}">
                      <a16:colId xmlns:a16="http://schemas.microsoft.com/office/drawing/2014/main" val="1580542007"/>
                    </a:ext>
                  </a:extLst>
                </a:gridCol>
              </a:tblGrid>
              <a:tr h="745802">
                <a:tc>
                  <a:txBody>
                    <a:bodyPr/>
                    <a:lstStyle/>
                    <a:p>
                      <a:pPr algn="l" fontAlgn="t"/>
                      <a:r>
                        <a:rPr lang="fi-FI" b="1">
                          <a:effectLst/>
                        </a:rPr>
                        <a:t>Degrees Lat Long </a:t>
                      </a:r>
                      <a:endParaRPr lang="fi-FI">
                        <a:effectLst/>
                      </a:endParaRPr>
                    </a:p>
                  </a:txBody>
                  <a:tcPr marL="38100" marR="0" marT="0" marB="0">
                    <a:lnL w="9525" cap="flat" cmpd="sng" algn="ctr">
                      <a:solidFill>
                        <a:srgbClr val="C0C0C0"/>
                      </a:solidFill>
                      <a:prstDash val="solid"/>
                      <a:round/>
                      <a:headEnd type="none" w="med" len="med"/>
                      <a:tailEnd type="none" w="med" len="med"/>
                    </a:lnL>
                    <a:lnR>
                      <a:noFill/>
                    </a:lnR>
                    <a:lnT w="9525" cap="flat" cmpd="sng" algn="ctr">
                      <a:solidFill>
                        <a:srgbClr val="C0C0C0"/>
                      </a:solidFill>
                      <a:prstDash val="solid"/>
                      <a:round/>
                      <a:headEnd type="none" w="med" len="med"/>
                      <a:tailEnd type="none" w="med" len="med"/>
                    </a:lnT>
                    <a:lnB>
                      <a:noFill/>
                    </a:lnB>
                    <a:solidFill>
                      <a:srgbClr val="FFFFFF"/>
                    </a:solidFill>
                  </a:tcPr>
                </a:tc>
                <a:tc>
                  <a:txBody>
                    <a:bodyPr/>
                    <a:lstStyle/>
                    <a:p>
                      <a:pPr algn="l" fontAlgn="t"/>
                      <a:r>
                        <a:rPr lang="fi-FI">
                          <a:effectLst/>
                        </a:rPr>
                        <a:t>63.8156770°, 023.1310460°</a:t>
                      </a:r>
                    </a:p>
                  </a:txBody>
                  <a:tcPr marL="0" marR="0" marT="0" marB="0">
                    <a:lnL>
                      <a:noFill/>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32712217"/>
                  </a:ext>
                </a:extLst>
              </a:tr>
              <a:tr h="745802">
                <a:tc>
                  <a:txBody>
                    <a:bodyPr/>
                    <a:lstStyle/>
                    <a:p>
                      <a:pPr algn="l" fontAlgn="t"/>
                      <a:r>
                        <a:rPr lang="fi-FI" b="1" err="1">
                          <a:effectLst/>
                        </a:rPr>
                        <a:t>Degrees</a:t>
                      </a:r>
                      <a:r>
                        <a:rPr lang="fi-FI" b="1">
                          <a:effectLst/>
                        </a:rPr>
                        <a:t> </a:t>
                      </a:r>
                      <a:r>
                        <a:rPr lang="fi-FI" b="1" err="1">
                          <a:effectLst/>
                        </a:rPr>
                        <a:t>Minutes</a:t>
                      </a:r>
                      <a:endParaRPr lang="fi-FI">
                        <a:effectLst/>
                      </a:endParaRPr>
                    </a:p>
                  </a:txBody>
                  <a:tcPr marL="38100" marR="0" marT="0" marB="0">
                    <a:lnL w="9525" cap="flat" cmpd="sng" algn="ctr">
                      <a:solidFill>
                        <a:srgbClr val="C0C0C0"/>
                      </a:solidFill>
                      <a:prstDash val="solid"/>
                      <a:round/>
                      <a:headEnd type="none" w="med" len="med"/>
                      <a:tailEnd type="none" w="med" len="med"/>
                    </a:lnL>
                    <a:lnR>
                      <a:noFill/>
                    </a:lnR>
                    <a:lnT>
                      <a:noFill/>
                    </a:lnT>
                    <a:lnB>
                      <a:noFill/>
                    </a:lnB>
                    <a:solidFill>
                      <a:srgbClr val="FFFFFF"/>
                    </a:solidFill>
                  </a:tcPr>
                </a:tc>
                <a:tc>
                  <a:txBody>
                    <a:bodyPr/>
                    <a:lstStyle/>
                    <a:p>
                      <a:pPr algn="l" fontAlgn="t"/>
                      <a:r>
                        <a:rPr lang="fi-FI">
                          <a:effectLst/>
                        </a:rPr>
                        <a:t>63°48.94062', 023°07.86276'</a:t>
                      </a:r>
                    </a:p>
                  </a:txBody>
                  <a:tcPr marL="0" marR="0" marT="0" marB="0">
                    <a:lnL>
                      <a:noFill/>
                    </a:lnL>
                    <a:lnR w="9525" cap="flat" cmpd="sng" algn="ctr">
                      <a:solidFill>
                        <a:srgbClr val="C0C0C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17635742"/>
                  </a:ext>
                </a:extLst>
              </a:tr>
              <a:tr h="745802">
                <a:tc>
                  <a:txBody>
                    <a:bodyPr/>
                    <a:lstStyle/>
                    <a:p>
                      <a:pPr algn="l" fontAlgn="t"/>
                      <a:r>
                        <a:rPr lang="fi-FI" b="1" err="1">
                          <a:effectLst/>
                        </a:rPr>
                        <a:t>Degrees</a:t>
                      </a:r>
                      <a:r>
                        <a:rPr lang="fi-FI" b="1">
                          <a:effectLst/>
                        </a:rPr>
                        <a:t> </a:t>
                      </a:r>
                      <a:r>
                        <a:rPr lang="fi-FI" b="1" err="1">
                          <a:effectLst/>
                        </a:rPr>
                        <a:t>Minutes</a:t>
                      </a:r>
                      <a:r>
                        <a:rPr lang="fi-FI" b="1">
                          <a:effectLst/>
                        </a:rPr>
                        <a:t> </a:t>
                      </a:r>
                      <a:r>
                        <a:rPr lang="fi-FI" b="1" err="1">
                          <a:effectLst/>
                        </a:rPr>
                        <a:t>Seconds</a:t>
                      </a:r>
                      <a:r>
                        <a:rPr lang="fi-FI" b="1">
                          <a:effectLst/>
                        </a:rPr>
                        <a:t> </a:t>
                      </a:r>
                      <a:endParaRPr lang="fi-FI">
                        <a:effectLst/>
                      </a:endParaRPr>
                    </a:p>
                  </a:txBody>
                  <a:tcPr marL="38100" marR="0" marT="0" marB="0">
                    <a:lnL w="9525" cap="flat" cmpd="sng" algn="ctr">
                      <a:solidFill>
                        <a:srgbClr val="C0C0C0"/>
                      </a:solidFill>
                      <a:prstDash val="solid"/>
                      <a:round/>
                      <a:headEnd type="none" w="med" len="med"/>
                      <a:tailEnd type="none" w="med" len="med"/>
                    </a:lnL>
                    <a:lnR>
                      <a:noFill/>
                    </a:lnR>
                    <a:lnT>
                      <a:noFill/>
                    </a:lnT>
                    <a:lnB>
                      <a:noFill/>
                    </a:lnB>
                    <a:solidFill>
                      <a:srgbClr val="FFFFFF"/>
                    </a:solidFill>
                  </a:tcPr>
                </a:tc>
                <a:tc>
                  <a:txBody>
                    <a:bodyPr/>
                    <a:lstStyle/>
                    <a:p>
                      <a:pPr algn="l" fontAlgn="t"/>
                      <a:r>
                        <a:rPr lang="fi-FI">
                          <a:effectLst/>
                        </a:rPr>
                        <a:t>63°48'56.4372", 023°07'51.7656"</a:t>
                      </a:r>
                    </a:p>
                  </a:txBody>
                  <a:tcPr marL="0" marR="0" marT="0" marB="0">
                    <a:lnL>
                      <a:noFill/>
                    </a:lnL>
                    <a:lnR w="9525" cap="flat" cmpd="sng" algn="ctr">
                      <a:solidFill>
                        <a:srgbClr val="C0C0C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76003413"/>
                  </a:ext>
                </a:extLst>
              </a:tr>
            </a:tbl>
          </a:graphicData>
        </a:graphic>
      </p:graphicFrame>
    </p:spTree>
    <p:extLst>
      <p:ext uri="{BB962C8B-B14F-4D97-AF65-F5344CB8AC3E}">
        <p14:creationId xmlns:p14="http://schemas.microsoft.com/office/powerpoint/2010/main" val="3341159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Koordinaattijärjestelmät</a:t>
            </a:r>
          </a:p>
        </p:txBody>
      </p:sp>
      <p:sp>
        <p:nvSpPr>
          <p:cNvPr id="5" name="Rectangle 4">
            <a:extLst>
              <a:ext uri="{FF2B5EF4-FFF2-40B4-BE49-F238E27FC236}">
                <a16:creationId xmlns:a16="http://schemas.microsoft.com/office/drawing/2014/main" id="{1ADB11E4-F089-C542-B206-D4757FB36ED5}"/>
              </a:ext>
            </a:extLst>
          </p:cNvPr>
          <p:cNvSpPr/>
          <p:nvPr/>
        </p:nvSpPr>
        <p:spPr>
          <a:xfrm>
            <a:off x="331235" y="1689582"/>
            <a:ext cx="8471019" cy="3785652"/>
          </a:xfrm>
          <a:prstGeom prst="rect">
            <a:avLst/>
          </a:prstGeom>
        </p:spPr>
        <p:txBody>
          <a:bodyPr wrap="square">
            <a:spAutoFit/>
          </a:bodyPr>
          <a:lstStyle/>
          <a:p>
            <a:r>
              <a:rPr lang="fi-FI" sz="2400"/>
              <a:t>Maantieteellisessä koordinaatistossa on kolme esitystapaa, joista virallinen Yhdysvaltain asevoimista, </a:t>
            </a:r>
            <a:r>
              <a:rPr lang="fi-FI" sz="2400" err="1"/>
              <a:t>Pohjois</a:t>
            </a:r>
            <a:r>
              <a:rPr lang="fi-FI" sz="2400"/>
              <a:t>-Atlantin liitosta ja Suomen puolustusvoimien sekä Suomen poliisin kautta on muoto: </a:t>
            </a:r>
          </a:p>
          <a:p>
            <a:endParaRPr lang="fi-FI" sz="2400"/>
          </a:p>
          <a:p>
            <a:pPr marL="342900" indent="-342900">
              <a:buFontTx/>
              <a:buChar char="-"/>
            </a:pPr>
            <a:r>
              <a:rPr lang="fi-FI" sz="2400"/>
              <a:t>ensin pituuspiiri </a:t>
            </a:r>
          </a:p>
          <a:p>
            <a:pPr marL="342900" indent="-342900">
              <a:buFontTx/>
              <a:buChar char="-"/>
            </a:pPr>
            <a:r>
              <a:rPr lang="fi-FI" sz="2400"/>
              <a:t>sitten leveyspiiri </a:t>
            </a:r>
          </a:p>
          <a:p>
            <a:pPr marL="342900" indent="-342900">
              <a:buFontTx/>
              <a:buChar char="-"/>
            </a:pPr>
            <a:endParaRPr lang="fi-FI" sz="2400"/>
          </a:p>
          <a:p>
            <a:r>
              <a:rPr lang="fi-FI" sz="2400"/>
              <a:t>Kuitenkin siviilikäytössä monissa paikantimissa on periaatteena edelleen esittää paikka siten, että leveyspiirit ilmoitetaan ennen pituuspiirejä. </a:t>
            </a:r>
          </a:p>
        </p:txBody>
      </p:sp>
    </p:spTree>
    <p:extLst>
      <p:ext uri="{BB962C8B-B14F-4D97-AF65-F5344CB8AC3E}">
        <p14:creationId xmlns:p14="http://schemas.microsoft.com/office/powerpoint/2010/main" val="1955723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JHS suositukset - paikkatieto</a:t>
            </a:r>
          </a:p>
        </p:txBody>
      </p:sp>
      <p:sp>
        <p:nvSpPr>
          <p:cNvPr id="5" name="Rectangle 4">
            <a:extLst>
              <a:ext uri="{FF2B5EF4-FFF2-40B4-BE49-F238E27FC236}">
                <a16:creationId xmlns:a16="http://schemas.microsoft.com/office/drawing/2014/main" id="{E2901A1C-9F62-3F43-9DAA-138C3D9B9896}"/>
              </a:ext>
            </a:extLst>
          </p:cNvPr>
          <p:cNvSpPr/>
          <p:nvPr/>
        </p:nvSpPr>
        <p:spPr>
          <a:xfrm>
            <a:off x="402717" y="2690153"/>
            <a:ext cx="6587509" cy="523220"/>
          </a:xfrm>
          <a:prstGeom prst="rect">
            <a:avLst/>
          </a:prstGeom>
        </p:spPr>
        <p:txBody>
          <a:bodyPr wrap="none">
            <a:spAutoFit/>
          </a:bodyPr>
          <a:lstStyle/>
          <a:p>
            <a:r>
              <a:rPr lang="fi-FI" sz="2800">
                <a:hlinkClick r:id="rId2"/>
              </a:rPr>
              <a:t>http://www.jhs-suositukset.fi/suomi/jhs196</a:t>
            </a:r>
            <a:endParaRPr lang="fi-FI" sz="2800"/>
          </a:p>
        </p:txBody>
      </p:sp>
      <p:sp>
        <p:nvSpPr>
          <p:cNvPr id="6" name="Rectangle 5">
            <a:extLst>
              <a:ext uri="{FF2B5EF4-FFF2-40B4-BE49-F238E27FC236}">
                <a16:creationId xmlns:a16="http://schemas.microsoft.com/office/drawing/2014/main" id="{442E7A1D-F8C0-8D4A-A724-1FEC1183B882}"/>
              </a:ext>
            </a:extLst>
          </p:cNvPr>
          <p:cNvSpPr/>
          <p:nvPr/>
        </p:nvSpPr>
        <p:spPr>
          <a:xfrm>
            <a:off x="402718" y="3581661"/>
            <a:ext cx="6587509" cy="523220"/>
          </a:xfrm>
          <a:prstGeom prst="rect">
            <a:avLst/>
          </a:prstGeom>
        </p:spPr>
        <p:txBody>
          <a:bodyPr wrap="none">
            <a:spAutoFit/>
          </a:bodyPr>
          <a:lstStyle/>
          <a:p>
            <a:r>
              <a:rPr lang="fi-FI" sz="2800">
                <a:hlinkClick r:id="rId3"/>
              </a:rPr>
              <a:t>http://www.jhs-suositukset.fi/suomi/jhs197</a:t>
            </a:r>
            <a:endParaRPr lang="fi-FI" sz="2800"/>
          </a:p>
        </p:txBody>
      </p:sp>
    </p:spTree>
    <p:extLst>
      <p:ext uri="{BB962C8B-B14F-4D97-AF65-F5344CB8AC3E}">
        <p14:creationId xmlns:p14="http://schemas.microsoft.com/office/powerpoint/2010/main" val="1796466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Tehtävä (kontaktiopetus) n. 10 min.</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1200329"/>
          </a:xfrm>
          <a:prstGeom prst="rect">
            <a:avLst/>
          </a:prstGeom>
          <a:noFill/>
        </p:spPr>
        <p:txBody>
          <a:bodyPr wrap="square" rtlCol="0">
            <a:spAutoFit/>
          </a:bodyPr>
          <a:lstStyle/>
          <a:p>
            <a:r>
              <a:rPr lang="fi-FI" sz="2400"/>
              <a:t>Muuta koordinaatteja toisiin esitys tapoihin</a:t>
            </a:r>
          </a:p>
          <a:p>
            <a:endParaRPr lang="fi-FI" sz="2400"/>
          </a:p>
          <a:p>
            <a:endParaRPr lang="fi-FI" sz="2400"/>
          </a:p>
        </p:txBody>
      </p:sp>
    </p:spTree>
    <p:extLst>
      <p:ext uri="{BB962C8B-B14F-4D97-AF65-F5344CB8AC3E}">
        <p14:creationId xmlns:p14="http://schemas.microsoft.com/office/powerpoint/2010/main" val="2417604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Tehtävä (verkko-opetus)</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1569660"/>
          </a:xfrm>
          <a:prstGeom prst="rect">
            <a:avLst/>
          </a:prstGeom>
          <a:noFill/>
        </p:spPr>
        <p:txBody>
          <a:bodyPr wrap="square" rtlCol="0">
            <a:spAutoFit/>
          </a:bodyPr>
          <a:lstStyle/>
          <a:p>
            <a:r>
              <a:rPr lang="fi-FI" sz="2400" b="1"/>
              <a:t>Tehtävä 2. </a:t>
            </a:r>
          </a:p>
          <a:p>
            <a:endParaRPr lang="fi-FI" sz="2400"/>
          </a:p>
          <a:p>
            <a:r>
              <a:rPr lang="fi-FI" sz="2400"/>
              <a:t>Esitä seuraavat koordinaatit seuraavissa formaateissa</a:t>
            </a:r>
          </a:p>
          <a:p>
            <a:endParaRPr lang="fi-FI" sz="2400"/>
          </a:p>
        </p:txBody>
      </p:sp>
    </p:spTree>
    <p:extLst>
      <p:ext uri="{BB962C8B-B14F-4D97-AF65-F5344CB8AC3E}">
        <p14:creationId xmlns:p14="http://schemas.microsoft.com/office/powerpoint/2010/main" val="3945324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Paikkatietojärjestelmät (GIS)</a:t>
            </a:r>
          </a:p>
        </p:txBody>
      </p:sp>
      <p:sp>
        <p:nvSpPr>
          <p:cNvPr id="5" name="TextBox 4">
            <a:extLst>
              <a:ext uri="{FF2B5EF4-FFF2-40B4-BE49-F238E27FC236}">
                <a16:creationId xmlns:a16="http://schemas.microsoft.com/office/drawing/2014/main" id="{94D59242-55CE-DA4C-A235-A0B162BB7371}"/>
              </a:ext>
            </a:extLst>
          </p:cNvPr>
          <p:cNvSpPr txBox="1"/>
          <p:nvPr/>
        </p:nvSpPr>
        <p:spPr>
          <a:xfrm>
            <a:off x="5033817" y="1359407"/>
            <a:ext cx="3984549" cy="2308324"/>
          </a:xfrm>
          <a:prstGeom prst="rect">
            <a:avLst/>
          </a:prstGeom>
          <a:noFill/>
        </p:spPr>
        <p:txBody>
          <a:bodyPr wrap="square" rtlCol="0">
            <a:spAutoFit/>
          </a:bodyPr>
          <a:lstStyle/>
          <a:p>
            <a:r>
              <a:rPr lang="fi-FI" sz="2400"/>
              <a:t>Paikkatietojärjestelmä (GIS) käsittelee paikkatietoja ja ominaisuustietoja sekä osaa yhdistää ja analysoida niitä.</a:t>
            </a:r>
          </a:p>
          <a:p>
            <a:endParaRPr lang="fi-FI" sz="2400"/>
          </a:p>
          <a:p>
            <a:endParaRPr lang="fi-FI" sz="2400"/>
          </a:p>
        </p:txBody>
      </p:sp>
      <p:pic>
        <p:nvPicPr>
          <p:cNvPr id="6" name="Picture 5">
            <a:extLst>
              <a:ext uri="{FF2B5EF4-FFF2-40B4-BE49-F238E27FC236}">
                <a16:creationId xmlns:a16="http://schemas.microsoft.com/office/drawing/2014/main" id="{F88FCD4B-AEB4-CE43-9EFA-42DC7644C993}"/>
              </a:ext>
            </a:extLst>
          </p:cNvPr>
          <p:cNvPicPr>
            <a:picLocks noChangeAspect="1"/>
          </p:cNvPicPr>
          <p:nvPr/>
        </p:nvPicPr>
        <p:blipFill>
          <a:blip r:embed="rId2"/>
          <a:stretch>
            <a:fillRect/>
          </a:stretch>
        </p:blipFill>
        <p:spPr>
          <a:xfrm>
            <a:off x="331236" y="1444534"/>
            <a:ext cx="4444504" cy="2895277"/>
          </a:xfrm>
          <a:prstGeom prst="rect">
            <a:avLst/>
          </a:prstGeom>
        </p:spPr>
      </p:pic>
      <p:sp>
        <p:nvSpPr>
          <p:cNvPr id="4" name="Rectangle 3">
            <a:extLst>
              <a:ext uri="{FF2B5EF4-FFF2-40B4-BE49-F238E27FC236}">
                <a16:creationId xmlns:a16="http://schemas.microsoft.com/office/drawing/2014/main" id="{55A995C6-1D48-CE41-A7FE-1BF34B5217D5}"/>
              </a:ext>
            </a:extLst>
          </p:cNvPr>
          <p:cNvSpPr/>
          <p:nvPr/>
        </p:nvSpPr>
        <p:spPr>
          <a:xfrm>
            <a:off x="267488" y="4611777"/>
            <a:ext cx="8627130" cy="1323439"/>
          </a:xfrm>
          <a:prstGeom prst="rect">
            <a:avLst/>
          </a:prstGeom>
        </p:spPr>
        <p:txBody>
          <a:bodyPr wrap="square">
            <a:spAutoFit/>
          </a:bodyPr>
          <a:lstStyle/>
          <a:p>
            <a:r>
              <a:rPr lang="fi-FI" sz="2000"/>
              <a:t>Paikkatietojärjestelmiä sovelletaan usealla alalla, niiden etuna on vahvasti visuaalinen ja intuitiivinen käyttöliittymä. Usean tiedon kohdalla paikkatietojärjestelmä tarjoaa ylivertaisen tiedon </a:t>
            </a:r>
            <a:r>
              <a:rPr lang="fi-FI" sz="2000" err="1"/>
              <a:t>esittämis</a:t>
            </a:r>
            <a:r>
              <a:rPr lang="fi-FI" sz="2000"/>
              <a:t>-, käsittely- ja analysointitavan.</a:t>
            </a:r>
          </a:p>
        </p:txBody>
      </p:sp>
      <p:sp>
        <p:nvSpPr>
          <p:cNvPr id="3" name="Rectangle 2">
            <a:extLst>
              <a:ext uri="{FF2B5EF4-FFF2-40B4-BE49-F238E27FC236}">
                <a16:creationId xmlns:a16="http://schemas.microsoft.com/office/drawing/2014/main" id="{AA604419-0FB5-3341-A544-2E9F706DD8B0}"/>
              </a:ext>
            </a:extLst>
          </p:cNvPr>
          <p:cNvSpPr/>
          <p:nvPr/>
        </p:nvSpPr>
        <p:spPr>
          <a:xfrm>
            <a:off x="331236" y="6024525"/>
            <a:ext cx="6383600" cy="646331"/>
          </a:xfrm>
          <a:prstGeom prst="rect">
            <a:avLst/>
          </a:prstGeom>
        </p:spPr>
        <p:txBody>
          <a:bodyPr wrap="square">
            <a:spAutoFit/>
          </a:bodyPr>
          <a:lstStyle/>
          <a:p>
            <a:r>
              <a:rPr lang="fi-FI">
                <a:hlinkClick r:id="rId3"/>
              </a:rPr>
              <a:t>https://www.nationalgeographic.org/encyclopedia/geographic-information-system-gis/</a:t>
            </a:r>
            <a:endParaRPr lang="fi-FI"/>
          </a:p>
        </p:txBody>
      </p:sp>
    </p:spTree>
    <p:extLst>
      <p:ext uri="{BB962C8B-B14F-4D97-AF65-F5344CB8AC3E}">
        <p14:creationId xmlns:p14="http://schemas.microsoft.com/office/powerpoint/2010/main" val="268314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Paikkatietojärjestelmät (GIS)</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461439"/>
            <a:ext cx="8262258" cy="3908762"/>
          </a:xfrm>
          <a:prstGeom prst="rect">
            <a:avLst/>
          </a:prstGeom>
          <a:noFill/>
        </p:spPr>
        <p:txBody>
          <a:bodyPr wrap="square" rtlCol="0">
            <a:spAutoFit/>
          </a:bodyPr>
          <a:lstStyle/>
          <a:p>
            <a:r>
              <a:rPr lang="fi-FI" sz="2400"/>
              <a:t>GPS on tärkeä osa paikkatietojärjestelmää, sillä sen avulla voidaan tuottaa tietoa paikkatietojärjestelmää (staattista tai reaaliaikaista) joka on sidottuna paikkaan.</a:t>
            </a:r>
          </a:p>
          <a:p>
            <a:endParaRPr lang="fi-FI" sz="2400"/>
          </a:p>
          <a:p>
            <a:r>
              <a:rPr lang="fi-FI" sz="2400"/>
              <a:t>Alueiden käytön suunnittelussa GIS-sovellukset ovat ylivoimaisia työvälineitä verrattuna perinteisiin menetelmiin, koska niiden avulla voidaan ottaa huomioon hyvin monia muuttujia.</a:t>
            </a:r>
          </a:p>
          <a:p>
            <a:endParaRPr lang="fi-FI" sz="2400"/>
          </a:p>
          <a:p>
            <a:r>
              <a:rPr lang="fi-FI" sz="2400"/>
              <a:t>Seuraavilla </a:t>
            </a:r>
            <a:r>
              <a:rPr lang="fi-FI" sz="2400" err="1"/>
              <a:t>slideillä</a:t>
            </a:r>
            <a:r>
              <a:rPr lang="fi-FI" sz="2400"/>
              <a:t> muutama esimerkki GIS-järjestelmästä</a:t>
            </a:r>
            <a:endParaRPr lang="fi-FI" sz="3200"/>
          </a:p>
          <a:p>
            <a:endParaRPr lang="fi-FI" sz="2400"/>
          </a:p>
        </p:txBody>
      </p:sp>
    </p:spTree>
    <p:extLst>
      <p:ext uri="{BB962C8B-B14F-4D97-AF65-F5344CB8AC3E}">
        <p14:creationId xmlns:p14="http://schemas.microsoft.com/office/powerpoint/2010/main" val="1469200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746504"/>
            <a:ext cx="8262258" cy="1569660"/>
          </a:xfrm>
          <a:prstGeom prst="rect">
            <a:avLst/>
          </a:prstGeom>
          <a:noFill/>
        </p:spPr>
        <p:txBody>
          <a:bodyPr wrap="square" rtlCol="0">
            <a:spAutoFit/>
          </a:bodyPr>
          <a:lstStyle/>
          <a:p>
            <a:pPr algn="ctr"/>
            <a:r>
              <a:rPr lang="fi-FI" sz="3200"/>
              <a:t>Paikkatietoon liitetään sijaintitiedon lisäksi, paljon muutakin tietoa tätä tietoa kutsutaan ominaisuustiedoksi tai metadataksi.</a:t>
            </a:r>
          </a:p>
        </p:txBody>
      </p:sp>
      <p:pic>
        <p:nvPicPr>
          <p:cNvPr id="16" name="Graphic 15">
            <a:extLst>
              <a:ext uri="{FF2B5EF4-FFF2-40B4-BE49-F238E27FC236}">
                <a16:creationId xmlns:a16="http://schemas.microsoft.com/office/drawing/2014/main" id="{3D58707D-8EB8-BA4A-8195-E043D4CCD3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719" y="4293966"/>
            <a:ext cx="1336139" cy="1336139"/>
          </a:xfrm>
          <a:prstGeom prst="rect">
            <a:avLst/>
          </a:prstGeom>
        </p:spPr>
      </p:pic>
      <p:grpSp>
        <p:nvGrpSpPr>
          <p:cNvPr id="17" name="Group 16">
            <a:extLst>
              <a:ext uri="{FF2B5EF4-FFF2-40B4-BE49-F238E27FC236}">
                <a16:creationId xmlns:a16="http://schemas.microsoft.com/office/drawing/2014/main" id="{9561DAFC-C00E-6845-A9CF-28F3FBD088E0}"/>
              </a:ext>
            </a:extLst>
          </p:cNvPr>
          <p:cNvGrpSpPr/>
          <p:nvPr/>
        </p:nvGrpSpPr>
        <p:grpSpPr>
          <a:xfrm>
            <a:off x="1247985" y="3901905"/>
            <a:ext cx="805873" cy="863786"/>
            <a:chOff x="5661351" y="3907836"/>
            <a:chExt cx="1367522" cy="1465798"/>
          </a:xfrm>
        </p:grpSpPr>
        <p:pic>
          <p:nvPicPr>
            <p:cNvPr id="15" name="Graphic 14">
              <a:extLst>
                <a:ext uri="{FF2B5EF4-FFF2-40B4-BE49-F238E27FC236}">
                  <a16:creationId xmlns:a16="http://schemas.microsoft.com/office/drawing/2014/main" id="{484C5DB6-1B1A-6A42-A14D-75B514D07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61351" y="4006112"/>
              <a:ext cx="1367522" cy="1367522"/>
            </a:xfrm>
            <a:prstGeom prst="rect">
              <a:avLst/>
            </a:prstGeom>
          </p:spPr>
        </p:pic>
        <p:pic>
          <p:nvPicPr>
            <p:cNvPr id="14" name="Graphic 13">
              <a:extLst>
                <a:ext uri="{FF2B5EF4-FFF2-40B4-BE49-F238E27FC236}">
                  <a16:creationId xmlns:a16="http://schemas.microsoft.com/office/drawing/2014/main" id="{175C06CD-524D-E54B-9A29-4D7963D8C2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09304" y="3907836"/>
              <a:ext cx="769892" cy="769892"/>
            </a:xfrm>
            <a:prstGeom prst="rect">
              <a:avLst/>
            </a:prstGeom>
          </p:spPr>
        </p:pic>
      </p:grpSp>
      <p:cxnSp>
        <p:nvCxnSpPr>
          <p:cNvPr id="6" name="Straight Connector 5">
            <a:extLst>
              <a:ext uri="{FF2B5EF4-FFF2-40B4-BE49-F238E27FC236}">
                <a16:creationId xmlns:a16="http://schemas.microsoft.com/office/drawing/2014/main" id="{2F1A7332-B3BC-DE4D-B686-E300FF7EFC36}"/>
              </a:ext>
            </a:extLst>
          </p:cNvPr>
          <p:cNvCxnSpPr>
            <a:cxnSpLocks/>
            <a:stCxn id="14" idx="3"/>
          </p:cNvCxnSpPr>
          <p:nvPr/>
        </p:nvCxnSpPr>
        <p:spPr>
          <a:xfrm flipV="1">
            <a:off x="1906725" y="3817438"/>
            <a:ext cx="1307530" cy="311314"/>
          </a:xfrm>
          <a:prstGeom prst="line">
            <a:avLst/>
          </a:prstGeom>
          <a:ln w="28575">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B82CA60D-A967-9342-B721-CB58BE61A220}"/>
              </a:ext>
            </a:extLst>
          </p:cNvPr>
          <p:cNvCxnSpPr>
            <a:cxnSpLocks/>
            <a:stCxn id="14" idx="3"/>
          </p:cNvCxnSpPr>
          <p:nvPr/>
        </p:nvCxnSpPr>
        <p:spPr>
          <a:xfrm>
            <a:off x="1906725" y="4128752"/>
            <a:ext cx="1307530" cy="165214"/>
          </a:xfrm>
          <a:prstGeom prst="line">
            <a:avLst/>
          </a:prstGeom>
          <a:ln w="28575">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6802CF46-4E59-9D4C-BB33-096FB288ADA6}"/>
              </a:ext>
            </a:extLst>
          </p:cNvPr>
          <p:cNvCxnSpPr>
            <a:cxnSpLocks/>
            <a:stCxn id="14" idx="3"/>
          </p:cNvCxnSpPr>
          <p:nvPr/>
        </p:nvCxnSpPr>
        <p:spPr>
          <a:xfrm>
            <a:off x="1906725" y="4128752"/>
            <a:ext cx="1196693" cy="585741"/>
          </a:xfrm>
          <a:prstGeom prst="line">
            <a:avLst/>
          </a:prstGeom>
          <a:ln w="28575">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pic>
        <p:nvPicPr>
          <p:cNvPr id="23" name="Graphic 22">
            <a:extLst>
              <a:ext uri="{FF2B5EF4-FFF2-40B4-BE49-F238E27FC236}">
                <a16:creationId xmlns:a16="http://schemas.microsoft.com/office/drawing/2014/main" id="{09983AC2-0F8E-3D41-97A2-8DD850406E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6155" y="3528959"/>
            <a:ext cx="453693" cy="453693"/>
          </a:xfrm>
          <a:prstGeom prst="rect">
            <a:avLst/>
          </a:prstGeom>
        </p:spPr>
      </p:pic>
      <p:pic>
        <p:nvPicPr>
          <p:cNvPr id="25" name="Graphic 24">
            <a:extLst>
              <a:ext uri="{FF2B5EF4-FFF2-40B4-BE49-F238E27FC236}">
                <a16:creationId xmlns:a16="http://schemas.microsoft.com/office/drawing/2014/main" id="{BB80E286-79EC-2449-B75C-8BB7FDBA82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61759" y="4081300"/>
            <a:ext cx="453693" cy="453693"/>
          </a:xfrm>
          <a:prstGeom prst="rect">
            <a:avLst/>
          </a:prstGeom>
        </p:spPr>
      </p:pic>
      <p:pic>
        <p:nvPicPr>
          <p:cNvPr id="26" name="Graphic 25">
            <a:extLst>
              <a:ext uri="{FF2B5EF4-FFF2-40B4-BE49-F238E27FC236}">
                <a16:creationId xmlns:a16="http://schemas.microsoft.com/office/drawing/2014/main" id="{279D5719-6284-604F-85A9-8BDEF89781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03418" y="4630026"/>
            <a:ext cx="453693" cy="453693"/>
          </a:xfrm>
          <a:prstGeom prst="rect">
            <a:avLst/>
          </a:prstGeom>
        </p:spPr>
      </p:pic>
      <p:sp>
        <p:nvSpPr>
          <p:cNvPr id="27" name="Rectangle 26">
            <a:extLst>
              <a:ext uri="{FF2B5EF4-FFF2-40B4-BE49-F238E27FC236}">
                <a16:creationId xmlns:a16="http://schemas.microsoft.com/office/drawing/2014/main" id="{EE2B2AFA-311B-834D-B197-C6F26607FAA8}"/>
              </a:ext>
            </a:extLst>
          </p:cNvPr>
          <p:cNvSpPr/>
          <p:nvPr/>
        </p:nvSpPr>
        <p:spPr>
          <a:xfrm>
            <a:off x="3615452" y="3557486"/>
            <a:ext cx="1361078" cy="369332"/>
          </a:xfrm>
          <a:prstGeom prst="rect">
            <a:avLst/>
          </a:prstGeom>
        </p:spPr>
        <p:txBody>
          <a:bodyPr wrap="none">
            <a:spAutoFit/>
          </a:bodyPr>
          <a:lstStyle/>
          <a:p>
            <a:r>
              <a:rPr lang="fi-FI"/>
              <a:t>väestötiedot</a:t>
            </a:r>
          </a:p>
        </p:txBody>
      </p:sp>
      <p:sp>
        <p:nvSpPr>
          <p:cNvPr id="28" name="Rectangle 27">
            <a:extLst>
              <a:ext uri="{FF2B5EF4-FFF2-40B4-BE49-F238E27FC236}">
                <a16:creationId xmlns:a16="http://schemas.microsoft.com/office/drawing/2014/main" id="{043EA527-3D95-0449-BE91-9D082537BE5B}"/>
              </a:ext>
            </a:extLst>
          </p:cNvPr>
          <p:cNvSpPr/>
          <p:nvPr/>
        </p:nvSpPr>
        <p:spPr>
          <a:xfrm>
            <a:off x="3636275" y="4158717"/>
            <a:ext cx="1227580" cy="369332"/>
          </a:xfrm>
          <a:prstGeom prst="rect">
            <a:avLst/>
          </a:prstGeom>
        </p:spPr>
        <p:txBody>
          <a:bodyPr wrap="none">
            <a:spAutoFit/>
          </a:bodyPr>
          <a:lstStyle/>
          <a:p>
            <a:r>
              <a:rPr lang="fi-FI"/>
              <a:t>hintatiedot</a:t>
            </a:r>
          </a:p>
        </p:txBody>
      </p:sp>
      <p:sp>
        <p:nvSpPr>
          <p:cNvPr id="29" name="Rectangle 28">
            <a:extLst>
              <a:ext uri="{FF2B5EF4-FFF2-40B4-BE49-F238E27FC236}">
                <a16:creationId xmlns:a16="http://schemas.microsoft.com/office/drawing/2014/main" id="{727CE796-9172-9D4F-996B-CDB277995EAC}"/>
              </a:ext>
            </a:extLst>
          </p:cNvPr>
          <p:cNvSpPr/>
          <p:nvPr/>
        </p:nvSpPr>
        <p:spPr>
          <a:xfrm>
            <a:off x="3632464" y="4672206"/>
            <a:ext cx="1479251" cy="369332"/>
          </a:xfrm>
          <a:prstGeom prst="rect">
            <a:avLst/>
          </a:prstGeom>
        </p:spPr>
        <p:txBody>
          <a:bodyPr wrap="none">
            <a:spAutoFit/>
          </a:bodyPr>
          <a:lstStyle/>
          <a:p>
            <a:r>
              <a:rPr lang="fi-FI"/>
              <a:t>liikennetiedot</a:t>
            </a:r>
          </a:p>
        </p:txBody>
      </p:sp>
      <p:cxnSp>
        <p:nvCxnSpPr>
          <p:cNvPr id="30" name="Straight Connector 29">
            <a:extLst>
              <a:ext uri="{FF2B5EF4-FFF2-40B4-BE49-F238E27FC236}">
                <a16:creationId xmlns:a16="http://schemas.microsoft.com/office/drawing/2014/main" id="{ED65B7D6-831A-AD45-A1CA-3CCDD909FC7F}"/>
              </a:ext>
            </a:extLst>
          </p:cNvPr>
          <p:cNvCxnSpPr>
            <a:cxnSpLocks/>
          </p:cNvCxnSpPr>
          <p:nvPr/>
        </p:nvCxnSpPr>
        <p:spPr>
          <a:xfrm>
            <a:off x="1906725" y="4128751"/>
            <a:ext cx="1091600" cy="1384044"/>
          </a:xfrm>
          <a:prstGeom prst="line">
            <a:avLst/>
          </a:prstGeom>
          <a:ln w="28575">
            <a:solidFill>
              <a:schemeClr val="bg2">
                <a:lumMod val="50000"/>
              </a:schemeClr>
            </a:solidFill>
          </a:ln>
        </p:spPr>
        <p:style>
          <a:lnRef idx="1">
            <a:schemeClr val="accent3"/>
          </a:lnRef>
          <a:fillRef idx="0">
            <a:schemeClr val="accent3"/>
          </a:fillRef>
          <a:effectRef idx="0">
            <a:schemeClr val="accent3"/>
          </a:effectRef>
          <a:fontRef idx="minor">
            <a:schemeClr val="tx1"/>
          </a:fontRef>
        </p:style>
      </p:cxnSp>
      <p:pic>
        <p:nvPicPr>
          <p:cNvPr id="33" name="Graphic 32">
            <a:extLst>
              <a:ext uri="{FF2B5EF4-FFF2-40B4-BE49-F238E27FC236}">
                <a16:creationId xmlns:a16="http://schemas.microsoft.com/office/drawing/2014/main" id="{8FCF3646-E3F8-0A41-808F-06380AB44F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04635" y="5231406"/>
            <a:ext cx="453693" cy="453693"/>
          </a:xfrm>
          <a:prstGeom prst="rect">
            <a:avLst/>
          </a:prstGeom>
        </p:spPr>
      </p:pic>
      <p:sp>
        <p:nvSpPr>
          <p:cNvPr id="34" name="Rectangle 33">
            <a:extLst>
              <a:ext uri="{FF2B5EF4-FFF2-40B4-BE49-F238E27FC236}">
                <a16:creationId xmlns:a16="http://schemas.microsoft.com/office/drawing/2014/main" id="{0A0C5347-4FC7-8C45-A5D4-57D1CE26A438}"/>
              </a:ext>
            </a:extLst>
          </p:cNvPr>
          <p:cNvSpPr/>
          <p:nvPr/>
        </p:nvSpPr>
        <p:spPr>
          <a:xfrm>
            <a:off x="3615452" y="5260773"/>
            <a:ext cx="1778244" cy="369332"/>
          </a:xfrm>
          <a:prstGeom prst="rect">
            <a:avLst/>
          </a:prstGeom>
        </p:spPr>
        <p:txBody>
          <a:bodyPr wrap="none">
            <a:spAutoFit/>
          </a:bodyPr>
          <a:lstStyle/>
          <a:p>
            <a:r>
              <a:rPr lang="fi-FI"/>
              <a:t>Ja kaikkea muuta</a:t>
            </a:r>
          </a:p>
        </p:txBody>
      </p:sp>
    </p:spTree>
    <p:extLst>
      <p:ext uri="{BB962C8B-B14F-4D97-AF65-F5344CB8AC3E}">
        <p14:creationId xmlns:p14="http://schemas.microsoft.com/office/powerpoint/2010/main" val="3095686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Paikkatietojärjestelmät (GIS)</a:t>
            </a:r>
          </a:p>
        </p:txBody>
      </p:sp>
      <p:pic>
        <p:nvPicPr>
          <p:cNvPr id="3" name="Picture 2">
            <a:extLst>
              <a:ext uri="{FF2B5EF4-FFF2-40B4-BE49-F238E27FC236}">
                <a16:creationId xmlns:a16="http://schemas.microsoft.com/office/drawing/2014/main" id="{60F75A93-452B-D34A-981C-7EBABA20D8F3}"/>
              </a:ext>
            </a:extLst>
          </p:cNvPr>
          <p:cNvPicPr>
            <a:picLocks noChangeAspect="1"/>
          </p:cNvPicPr>
          <p:nvPr/>
        </p:nvPicPr>
        <p:blipFill>
          <a:blip r:embed="rId2"/>
          <a:stretch>
            <a:fillRect/>
          </a:stretch>
        </p:blipFill>
        <p:spPr>
          <a:xfrm>
            <a:off x="0" y="1426965"/>
            <a:ext cx="9144000" cy="4004069"/>
          </a:xfrm>
          <a:prstGeom prst="rect">
            <a:avLst/>
          </a:prstGeom>
        </p:spPr>
      </p:pic>
      <p:sp>
        <p:nvSpPr>
          <p:cNvPr id="4" name="Rectangle 3">
            <a:extLst>
              <a:ext uri="{FF2B5EF4-FFF2-40B4-BE49-F238E27FC236}">
                <a16:creationId xmlns:a16="http://schemas.microsoft.com/office/drawing/2014/main" id="{7E954FE1-1AAA-A348-8A75-3E41CBD2F4C9}"/>
              </a:ext>
            </a:extLst>
          </p:cNvPr>
          <p:cNvSpPr/>
          <p:nvPr/>
        </p:nvSpPr>
        <p:spPr>
          <a:xfrm>
            <a:off x="83082" y="5755334"/>
            <a:ext cx="1148456" cy="369332"/>
          </a:xfrm>
          <a:prstGeom prst="rect">
            <a:avLst/>
          </a:prstGeom>
        </p:spPr>
        <p:txBody>
          <a:bodyPr wrap="none">
            <a:spAutoFit/>
          </a:bodyPr>
          <a:lstStyle/>
          <a:p>
            <a:r>
              <a:rPr lang="fi-FI"/>
              <a:t>Kuva: ESRI</a:t>
            </a:r>
          </a:p>
        </p:txBody>
      </p:sp>
    </p:spTree>
    <p:extLst>
      <p:ext uri="{BB962C8B-B14F-4D97-AF65-F5344CB8AC3E}">
        <p14:creationId xmlns:p14="http://schemas.microsoft.com/office/powerpoint/2010/main" val="1220194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Paikkatietojärjestelmät (GIS)</a:t>
            </a:r>
          </a:p>
        </p:txBody>
      </p:sp>
      <p:pic>
        <p:nvPicPr>
          <p:cNvPr id="3" name="Picture 2">
            <a:extLst>
              <a:ext uri="{FF2B5EF4-FFF2-40B4-BE49-F238E27FC236}">
                <a16:creationId xmlns:a16="http://schemas.microsoft.com/office/drawing/2014/main" id="{527EC05F-F12E-AC4F-AFF1-13CFE3ACC98F}"/>
              </a:ext>
            </a:extLst>
          </p:cNvPr>
          <p:cNvPicPr>
            <a:picLocks noChangeAspect="1"/>
          </p:cNvPicPr>
          <p:nvPr/>
        </p:nvPicPr>
        <p:blipFill>
          <a:blip r:embed="rId2"/>
          <a:stretch>
            <a:fillRect/>
          </a:stretch>
        </p:blipFill>
        <p:spPr>
          <a:xfrm>
            <a:off x="303836" y="1330036"/>
            <a:ext cx="8317058" cy="4435764"/>
          </a:xfrm>
          <a:prstGeom prst="rect">
            <a:avLst/>
          </a:prstGeom>
        </p:spPr>
      </p:pic>
    </p:spTree>
    <p:extLst>
      <p:ext uri="{BB962C8B-B14F-4D97-AF65-F5344CB8AC3E}">
        <p14:creationId xmlns:p14="http://schemas.microsoft.com/office/powerpoint/2010/main" val="1295946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Paikkatietojärjestelmät (GIS)</a:t>
            </a:r>
          </a:p>
        </p:txBody>
      </p:sp>
      <p:pic>
        <p:nvPicPr>
          <p:cNvPr id="4" name="Picture 3">
            <a:extLst>
              <a:ext uri="{FF2B5EF4-FFF2-40B4-BE49-F238E27FC236}">
                <a16:creationId xmlns:a16="http://schemas.microsoft.com/office/drawing/2014/main" id="{15F8AF54-9902-1F45-8E74-22CC1377457F}"/>
              </a:ext>
            </a:extLst>
          </p:cNvPr>
          <p:cNvPicPr>
            <a:picLocks noChangeAspect="1"/>
          </p:cNvPicPr>
          <p:nvPr/>
        </p:nvPicPr>
        <p:blipFill>
          <a:blip r:embed="rId2"/>
          <a:stretch>
            <a:fillRect/>
          </a:stretch>
        </p:blipFill>
        <p:spPr>
          <a:xfrm>
            <a:off x="1082035" y="1450110"/>
            <a:ext cx="6039202" cy="4361646"/>
          </a:xfrm>
          <a:prstGeom prst="rect">
            <a:avLst/>
          </a:prstGeom>
        </p:spPr>
      </p:pic>
      <p:sp>
        <p:nvSpPr>
          <p:cNvPr id="5" name="Rectangle 4">
            <a:extLst>
              <a:ext uri="{FF2B5EF4-FFF2-40B4-BE49-F238E27FC236}">
                <a16:creationId xmlns:a16="http://schemas.microsoft.com/office/drawing/2014/main" id="{CB938737-C234-614C-8762-3FF8F1A75C9B}"/>
              </a:ext>
            </a:extLst>
          </p:cNvPr>
          <p:cNvSpPr/>
          <p:nvPr/>
        </p:nvSpPr>
        <p:spPr>
          <a:xfrm>
            <a:off x="83082" y="5755334"/>
            <a:ext cx="1148456" cy="369332"/>
          </a:xfrm>
          <a:prstGeom prst="rect">
            <a:avLst/>
          </a:prstGeom>
        </p:spPr>
        <p:txBody>
          <a:bodyPr wrap="none">
            <a:spAutoFit/>
          </a:bodyPr>
          <a:lstStyle/>
          <a:p>
            <a:r>
              <a:rPr lang="fi-FI"/>
              <a:t>Kuva: ESRI</a:t>
            </a:r>
          </a:p>
        </p:txBody>
      </p:sp>
    </p:spTree>
    <p:extLst>
      <p:ext uri="{BB962C8B-B14F-4D97-AF65-F5344CB8AC3E}">
        <p14:creationId xmlns:p14="http://schemas.microsoft.com/office/powerpoint/2010/main" val="2296652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Paikkatietojärjestelmät (GIS)</a:t>
            </a:r>
          </a:p>
        </p:txBody>
      </p:sp>
      <p:pic>
        <p:nvPicPr>
          <p:cNvPr id="3" name="Picture 2">
            <a:extLst>
              <a:ext uri="{FF2B5EF4-FFF2-40B4-BE49-F238E27FC236}">
                <a16:creationId xmlns:a16="http://schemas.microsoft.com/office/drawing/2014/main" id="{353DD5B9-CFA9-B448-89D8-CDAAD580C717}"/>
              </a:ext>
            </a:extLst>
          </p:cNvPr>
          <p:cNvPicPr>
            <a:picLocks noChangeAspect="1"/>
          </p:cNvPicPr>
          <p:nvPr/>
        </p:nvPicPr>
        <p:blipFill>
          <a:blip r:embed="rId2"/>
          <a:stretch>
            <a:fillRect/>
          </a:stretch>
        </p:blipFill>
        <p:spPr>
          <a:xfrm>
            <a:off x="779549" y="1191491"/>
            <a:ext cx="7607070" cy="4754419"/>
          </a:xfrm>
          <a:prstGeom prst="rect">
            <a:avLst/>
          </a:prstGeom>
        </p:spPr>
      </p:pic>
      <p:sp>
        <p:nvSpPr>
          <p:cNvPr id="4" name="Rectangle 3">
            <a:extLst>
              <a:ext uri="{FF2B5EF4-FFF2-40B4-BE49-F238E27FC236}">
                <a16:creationId xmlns:a16="http://schemas.microsoft.com/office/drawing/2014/main" id="{CDB5E5AC-8072-3543-909A-DDA4DF223492}"/>
              </a:ext>
            </a:extLst>
          </p:cNvPr>
          <p:cNvSpPr/>
          <p:nvPr/>
        </p:nvSpPr>
        <p:spPr>
          <a:xfrm>
            <a:off x="331236" y="6034736"/>
            <a:ext cx="1148456" cy="369332"/>
          </a:xfrm>
          <a:prstGeom prst="rect">
            <a:avLst/>
          </a:prstGeom>
        </p:spPr>
        <p:txBody>
          <a:bodyPr wrap="none">
            <a:spAutoFit/>
          </a:bodyPr>
          <a:lstStyle/>
          <a:p>
            <a:r>
              <a:rPr lang="fi-FI"/>
              <a:t>Kuva: ESRI</a:t>
            </a:r>
          </a:p>
        </p:txBody>
      </p:sp>
    </p:spTree>
    <p:extLst>
      <p:ext uri="{BB962C8B-B14F-4D97-AF65-F5344CB8AC3E}">
        <p14:creationId xmlns:p14="http://schemas.microsoft.com/office/powerpoint/2010/main" val="1071896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Paikkatietojärjestelmät (GIS)</a:t>
            </a:r>
          </a:p>
        </p:txBody>
      </p:sp>
      <p:pic>
        <p:nvPicPr>
          <p:cNvPr id="4" name="Picture 3">
            <a:extLst>
              <a:ext uri="{FF2B5EF4-FFF2-40B4-BE49-F238E27FC236}">
                <a16:creationId xmlns:a16="http://schemas.microsoft.com/office/drawing/2014/main" id="{E427106F-4D16-DA41-B660-AF814C1E82F5}"/>
              </a:ext>
            </a:extLst>
          </p:cNvPr>
          <p:cNvPicPr>
            <a:picLocks noChangeAspect="1"/>
          </p:cNvPicPr>
          <p:nvPr/>
        </p:nvPicPr>
        <p:blipFill>
          <a:blip r:embed="rId2"/>
          <a:stretch>
            <a:fillRect/>
          </a:stretch>
        </p:blipFill>
        <p:spPr>
          <a:xfrm>
            <a:off x="680977" y="1302327"/>
            <a:ext cx="7724114" cy="4351251"/>
          </a:xfrm>
          <a:prstGeom prst="rect">
            <a:avLst/>
          </a:prstGeom>
        </p:spPr>
      </p:pic>
      <p:sp>
        <p:nvSpPr>
          <p:cNvPr id="5" name="Rectangle 4">
            <a:extLst>
              <a:ext uri="{FF2B5EF4-FFF2-40B4-BE49-F238E27FC236}">
                <a16:creationId xmlns:a16="http://schemas.microsoft.com/office/drawing/2014/main" id="{E3CCE239-B246-CF4D-BB07-975152D33CE9}"/>
              </a:ext>
            </a:extLst>
          </p:cNvPr>
          <p:cNvSpPr/>
          <p:nvPr/>
        </p:nvSpPr>
        <p:spPr>
          <a:xfrm>
            <a:off x="331236" y="5853240"/>
            <a:ext cx="1148456" cy="369332"/>
          </a:xfrm>
          <a:prstGeom prst="rect">
            <a:avLst/>
          </a:prstGeom>
        </p:spPr>
        <p:txBody>
          <a:bodyPr wrap="none">
            <a:spAutoFit/>
          </a:bodyPr>
          <a:lstStyle/>
          <a:p>
            <a:r>
              <a:rPr lang="fi-FI"/>
              <a:t>Kuva: ESRI</a:t>
            </a:r>
          </a:p>
        </p:txBody>
      </p:sp>
    </p:spTree>
    <p:extLst>
      <p:ext uri="{BB962C8B-B14F-4D97-AF65-F5344CB8AC3E}">
        <p14:creationId xmlns:p14="http://schemas.microsoft.com/office/powerpoint/2010/main" val="2252998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Paikkatietojärjestelmät (GIS)</a:t>
            </a:r>
          </a:p>
        </p:txBody>
      </p:sp>
      <p:pic>
        <p:nvPicPr>
          <p:cNvPr id="3" name="Picture 2">
            <a:extLst>
              <a:ext uri="{FF2B5EF4-FFF2-40B4-BE49-F238E27FC236}">
                <a16:creationId xmlns:a16="http://schemas.microsoft.com/office/drawing/2014/main" id="{CA7B2CD3-86AF-0C49-BB1B-4E40E2DE9F94}"/>
              </a:ext>
            </a:extLst>
          </p:cNvPr>
          <p:cNvPicPr>
            <a:picLocks noChangeAspect="1"/>
          </p:cNvPicPr>
          <p:nvPr/>
        </p:nvPicPr>
        <p:blipFill>
          <a:blip r:embed="rId2"/>
          <a:stretch>
            <a:fillRect/>
          </a:stretch>
        </p:blipFill>
        <p:spPr>
          <a:xfrm>
            <a:off x="1036655" y="1348508"/>
            <a:ext cx="7026690" cy="4395585"/>
          </a:xfrm>
          <a:prstGeom prst="rect">
            <a:avLst/>
          </a:prstGeom>
        </p:spPr>
      </p:pic>
      <p:sp>
        <p:nvSpPr>
          <p:cNvPr id="4" name="Rectangle 3">
            <a:extLst>
              <a:ext uri="{FF2B5EF4-FFF2-40B4-BE49-F238E27FC236}">
                <a16:creationId xmlns:a16="http://schemas.microsoft.com/office/drawing/2014/main" id="{3F8435D7-3FF2-BD4C-A29D-FF4528869F8B}"/>
              </a:ext>
            </a:extLst>
          </p:cNvPr>
          <p:cNvSpPr/>
          <p:nvPr/>
        </p:nvSpPr>
        <p:spPr>
          <a:xfrm>
            <a:off x="331236" y="5884643"/>
            <a:ext cx="1148456" cy="369332"/>
          </a:xfrm>
          <a:prstGeom prst="rect">
            <a:avLst/>
          </a:prstGeom>
        </p:spPr>
        <p:txBody>
          <a:bodyPr wrap="none">
            <a:spAutoFit/>
          </a:bodyPr>
          <a:lstStyle/>
          <a:p>
            <a:r>
              <a:rPr lang="fi-FI"/>
              <a:t>Kuva: ESRI</a:t>
            </a:r>
          </a:p>
        </p:txBody>
      </p:sp>
    </p:spTree>
    <p:extLst>
      <p:ext uri="{BB962C8B-B14F-4D97-AF65-F5344CB8AC3E}">
        <p14:creationId xmlns:p14="http://schemas.microsoft.com/office/powerpoint/2010/main" val="1846850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Paikkatietojärjestelmät (GIS)</a:t>
            </a:r>
          </a:p>
        </p:txBody>
      </p:sp>
      <p:pic>
        <p:nvPicPr>
          <p:cNvPr id="4" name="Picture 3">
            <a:extLst>
              <a:ext uri="{FF2B5EF4-FFF2-40B4-BE49-F238E27FC236}">
                <a16:creationId xmlns:a16="http://schemas.microsoft.com/office/drawing/2014/main" id="{BF604444-1397-9747-BFC4-70FD630FB1CE}"/>
              </a:ext>
            </a:extLst>
          </p:cNvPr>
          <p:cNvPicPr>
            <a:picLocks noChangeAspect="1"/>
          </p:cNvPicPr>
          <p:nvPr/>
        </p:nvPicPr>
        <p:blipFill>
          <a:blip r:embed="rId2"/>
          <a:stretch>
            <a:fillRect/>
          </a:stretch>
        </p:blipFill>
        <p:spPr>
          <a:xfrm>
            <a:off x="957413" y="1403926"/>
            <a:ext cx="7281424" cy="4101869"/>
          </a:xfrm>
          <a:prstGeom prst="rect">
            <a:avLst/>
          </a:prstGeom>
        </p:spPr>
      </p:pic>
      <p:sp>
        <p:nvSpPr>
          <p:cNvPr id="5" name="Rectangle 4">
            <a:extLst>
              <a:ext uri="{FF2B5EF4-FFF2-40B4-BE49-F238E27FC236}">
                <a16:creationId xmlns:a16="http://schemas.microsoft.com/office/drawing/2014/main" id="{B90F96C4-B2C2-D440-B8DA-E5A00F0D9149}"/>
              </a:ext>
            </a:extLst>
          </p:cNvPr>
          <p:cNvSpPr/>
          <p:nvPr/>
        </p:nvSpPr>
        <p:spPr>
          <a:xfrm>
            <a:off x="392722" y="5807056"/>
            <a:ext cx="1148456" cy="369332"/>
          </a:xfrm>
          <a:prstGeom prst="rect">
            <a:avLst/>
          </a:prstGeom>
        </p:spPr>
        <p:txBody>
          <a:bodyPr wrap="none">
            <a:spAutoFit/>
          </a:bodyPr>
          <a:lstStyle/>
          <a:p>
            <a:r>
              <a:rPr lang="fi-FI"/>
              <a:t>Kuva: ESRI</a:t>
            </a:r>
          </a:p>
        </p:txBody>
      </p:sp>
    </p:spTree>
    <p:extLst>
      <p:ext uri="{BB962C8B-B14F-4D97-AF65-F5344CB8AC3E}">
        <p14:creationId xmlns:p14="http://schemas.microsoft.com/office/powerpoint/2010/main" val="470637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Kartta-aineistot</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2677656"/>
          </a:xfrm>
          <a:prstGeom prst="rect">
            <a:avLst/>
          </a:prstGeom>
          <a:noFill/>
        </p:spPr>
        <p:txBody>
          <a:bodyPr wrap="square" rtlCol="0">
            <a:spAutoFit/>
          </a:bodyPr>
          <a:lstStyle/>
          <a:p>
            <a:r>
              <a:rPr lang="fi-FI" sz="2800"/>
              <a:t>Kuten aiemmin todettiin kartta-aineistoja on eri tyyppisiä: pisteet, alueet </a:t>
            </a:r>
            <a:r>
              <a:rPr lang="fi-FI" sz="2800" err="1"/>
              <a:t>jne</a:t>
            </a:r>
            <a:r>
              <a:rPr lang="fi-FI" sz="2800"/>
              <a:t>….</a:t>
            </a:r>
          </a:p>
          <a:p>
            <a:endParaRPr lang="fi-FI" sz="2800"/>
          </a:p>
          <a:p>
            <a:r>
              <a:rPr lang="fi-FI" sz="2800"/>
              <a:t>Erilaiset kartta-aineistot muodostavat kokonaisuuden jota käsitellään paikkatietojärjestelmässä (GIS).</a:t>
            </a:r>
          </a:p>
          <a:p>
            <a:endParaRPr lang="fi-FI" sz="2800"/>
          </a:p>
        </p:txBody>
      </p:sp>
    </p:spTree>
    <p:extLst>
      <p:ext uri="{BB962C8B-B14F-4D97-AF65-F5344CB8AC3E}">
        <p14:creationId xmlns:p14="http://schemas.microsoft.com/office/powerpoint/2010/main" val="2282816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Kartta-aineistot</a:t>
            </a:r>
          </a:p>
        </p:txBody>
      </p:sp>
      <p:pic>
        <p:nvPicPr>
          <p:cNvPr id="3" name="Picture 2">
            <a:extLst>
              <a:ext uri="{FF2B5EF4-FFF2-40B4-BE49-F238E27FC236}">
                <a16:creationId xmlns:a16="http://schemas.microsoft.com/office/drawing/2014/main" id="{852326D3-3BCA-CD45-BFB9-77C5F92A3699}"/>
              </a:ext>
            </a:extLst>
          </p:cNvPr>
          <p:cNvPicPr>
            <a:picLocks noChangeAspect="1"/>
          </p:cNvPicPr>
          <p:nvPr/>
        </p:nvPicPr>
        <p:blipFill>
          <a:blip r:embed="rId2"/>
          <a:stretch>
            <a:fillRect/>
          </a:stretch>
        </p:blipFill>
        <p:spPr>
          <a:xfrm>
            <a:off x="468746" y="2493818"/>
            <a:ext cx="3207326" cy="3207326"/>
          </a:xfrm>
          <a:prstGeom prst="rect">
            <a:avLst/>
          </a:prstGeom>
        </p:spPr>
      </p:pic>
      <p:sp>
        <p:nvSpPr>
          <p:cNvPr id="4" name="Rectangle 3">
            <a:extLst>
              <a:ext uri="{FF2B5EF4-FFF2-40B4-BE49-F238E27FC236}">
                <a16:creationId xmlns:a16="http://schemas.microsoft.com/office/drawing/2014/main" id="{08B0C2FC-80A6-DE4F-8615-9DF45984C69A}"/>
              </a:ext>
            </a:extLst>
          </p:cNvPr>
          <p:cNvSpPr/>
          <p:nvPr/>
        </p:nvSpPr>
        <p:spPr>
          <a:xfrm>
            <a:off x="468745" y="6030176"/>
            <a:ext cx="1084977" cy="369332"/>
          </a:xfrm>
          <a:prstGeom prst="rect">
            <a:avLst/>
          </a:prstGeom>
        </p:spPr>
        <p:txBody>
          <a:bodyPr wrap="none">
            <a:spAutoFit/>
          </a:bodyPr>
          <a:lstStyle/>
          <a:p>
            <a:r>
              <a:rPr lang="fi-FI"/>
              <a:t>Kuva: </a:t>
            </a:r>
            <a:r>
              <a:rPr lang="fi-FI" err="1"/>
              <a:t>Esri</a:t>
            </a:r>
            <a:endParaRPr lang="fi-FI"/>
          </a:p>
        </p:txBody>
      </p:sp>
      <p:sp>
        <p:nvSpPr>
          <p:cNvPr id="6" name="TextBox 5">
            <a:extLst>
              <a:ext uri="{FF2B5EF4-FFF2-40B4-BE49-F238E27FC236}">
                <a16:creationId xmlns:a16="http://schemas.microsoft.com/office/drawing/2014/main" id="{0E37FAB9-2CE4-3643-9F93-E02DDB8F83E3}"/>
              </a:ext>
            </a:extLst>
          </p:cNvPr>
          <p:cNvSpPr txBox="1"/>
          <p:nvPr/>
        </p:nvSpPr>
        <p:spPr>
          <a:xfrm>
            <a:off x="4172527" y="2493818"/>
            <a:ext cx="4076912" cy="4401205"/>
          </a:xfrm>
          <a:prstGeom prst="rect">
            <a:avLst/>
          </a:prstGeom>
          <a:noFill/>
        </p:spPr>
        <p:txBody>
          <a:bodyPr wrap="square" rtlCol="0">
            <a:spAutoFit/>
          </a:bodyPr>
          <a:lstStyle/>
          <a:p>
            <a:r>
              <a:rPr lang="fi-FI" sz="2800"/>
              <a:t>Alimmainen taso (Image </a:t>
            </a:r>
            <a:r>
              <a:rPr lang="fi-FI" sz="2800" err="1"/>
              <a:t>base</a:t>
            </a:r>
            <a:r>
              <a:rPr lang="fi-FI" sz="2800"/>
              <a:t>/</a:t>
            </a:r>
            <a:r>
              <a:rPr lang="fi-FI" sz="2800" err="1"/>
              <a:t>map</a:t>
            </a:r>
            <a:r>
              <a:rPr lang="fi-FI" sz="2800"/>
              <a:t>) on niin sanottu pohjakartta.</a:t>
            </a:r>
          </a:p>
          <a:p>
            <a:endParaRPr lang="fi-FI" sz="2800"/>
          </a:p>
          <a:p>
            <a:r>
              <a:rPr lang="fi-FI" sz="2800"/>
              <a:t>Pohjakartan päälle tuodaan joko vektori tai rasteritasoja</a:t>
            </a:r>
          </a:p>
          <a:p>
            <a:endParaRPr lang="fi-FI" sz="2800"/>
          </a:p>
          <a:p>
            <a:endParaRPr lang="fi-FI" sz="2800"/>
          </a:p>
          <a:p>
            <a:endParaRPr lang="fi-FI" sz="2800"/>
          </a:p>
        </p:txBody>
      </p:sp>
      <p:sp>
        <p:nvSpPr>
          <p:cNvPr id="7" name="TextBox 6">
            <a:extLst>
              <a:ext uri="{FF2B5EF4-FFF2-40B4-BE49-F238E27FC236}">
                <a16:creationId xmlns:a16="http://schemas.microsoft.com/office/drawing/2014/main" id="{7CFFCC42-5CDE-A84B-8FEE-9B0B0ACFEA2B}"/>
              </a:ext>
            </a:extLst>
          </p:cNvPr>
          <p:cNvSpPr txBox="1"/>
          <p:nvPr/>
        </p:nvSpPr>
        <p:spPr>
          <a:xfrm>
            <a:off x="331236" y="1319651"/>
            <a:ext cx="8414658" cy="2246769"/>
          </a:xfrm>
          <a:prstGeom prst="rect">
            <a:avLst/>
          </a:prstGeom>
          <a:noFill/>
        </p:spPr>
        <p:txBody>
          <a:bodyPr wrap="square" rtlCol="0">
            <a:spAutoFit/>
          </a:bodyPr>
          <a:lstStyle/>
          <a:p>
            <a:r>
              <a:rPr lang="fi-FI" sz="2800"/>
              <a:t>Kartta rakentuu kokonaisuudeksi eri tasojen kautta, jokainen kartta-aineisto on oma taso</a:t>
            </a:r>
          </a:p>
          <a:p>
            <a:endParaRPr lang="fi-FI" sz="2800"/>
          </a:p>
          <a:p>
            <a:endParaRPr lang="fi-FI" sz="2800"/>
          </a:p>
          <a:p>
            <a:endParaRPr lang="fi-FI" sz="2800"/>
          </a:p>
        </p:txBody>
      </p:sp>
    </p:spTree>
    <p:extLst>
      <p:ext uri="{BB962C8B-B14F-4D97-AF65-F5344CB8AC3E}">
        <p14:creationId xmlns:p14="http://schemas.microsoft.com/office/powerpoint/2010/main" val="2819349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Kartta-aineistot</a:t>
            </a:r>
          </a:p>
        </p:txBody>
      </p:sp>
      <p:sp>
        <p:nvSpPr>
          <p:cNvPr id="4" name="Rectangle 3">
            <a:extLst>
              <a:ext uri="{FF2B5EF4-FFF2-40B4-BE49-F238E27FC236}">
                <a16:creationId xmlns:a16="http://schemas.microsoft.com/office/drawing/2014/main" id="{08B0C2FC-80A6-DE4F-8615-9DF45984C69A}"/>
              </a:ext>
            </a:extLst>
          </p:cNvPr>
          <p:cNvSpPr/>
          <p:nvPr/>
        </p:nvSpPr>
        <p:spPr>
          <a:xfrm>
            <a:off x="5055043" y="1693802"/>
            <a:ext cx="2100768" cy="369332"/>
          </a:xfrm>
          <a:prstGeom prst="rect">
            <a:avLst/>
          </a:prstGeom>
        </p:spPr>
        <p:txBody>
          <a:bodyPr wrap="none">
            <a:spAutoFit/>
          </a:bodyPr>
          <a:lstStyle/>
          <a:p>
            <a:r>
              <a:rPr lang="fi-FI"/>
              <a:t>Pohjakartta (vektori)</a:t>
            </a:r>
          </a:p>
        </p:txBody>
      </p:sp>
      <p:pic>
        <p:nvPicPr>
          <p:cNvPr id="5" name="Picture 4">
            <a:extLst>
              <a:ext uri="{FF2B5EF4-FFF2-40B4-BE49-F238E27FC236}">
                <a16:creationId xmlns:a16="http://schemas.microsoft.com/office/drawing/2014/main" id="{635B3760-1C3A-0C4D-BC35-E1EA87B4A9FD}"/>
              </a:ext>
            </a:extLst>
          </p:cNvPr>
          <p:cNvPicPr>
            <a:picLocks noChangeAspect="1"/>
          </p:cNvPicPr>
          <p:nvPr/>
        </p:nvPicPr>
        <p:blipFill>
          <a:blip r:embed="rId2"/>
          <a:stretch>
            <a:fillRect/>
          </a:stretch>
        </p:blipFill>
        <p:spPr>
          <a:xfrm>
            <a:off x="258272" y="1385455"/>
            <a:ext cx="4249074" cy="2710715"/>
          </a:xfrm>
          <a:prstGeom prst="rect">
            <a:avLst/>
          </a:prstGeom>
        </p:spPr>
      </p:pic>
      <p:pic>
        <p:nvPicPr>
          <p:cNvPr id="8" name="Picture 7">
            <a:extLst>
              <a:ext uri="{FF2B5EF4-FFF2-40B4-BE49-F238E27FC236}">
                <a16:creationId xmlns:a16="http://schemas.microsoft.com/office/drawing/2014/main" id="{E3817218-1499-A448-9369-80D655BCB6FD}"/>
              </a:ext>
            </a:extLst>
          </p:cNvPr>
          <p:cNvPicPr>
            <a:picLocks noChangeAspect="1"/>
          </p:cNvPicPr>
          <p:nvPr/>
        </p:nvPicPr>
        <p:blipFill>
          <a:blip r:embed="rId3"/>
          <a:stretch>
            <a:fillRect/>
          </a:stretch>
        </p:blipFill>
        <p:spPr>
          <a:xfrm>
            <a:off x="3850599" y="2740812"/>
            <a:ext cx="5007073" cy="3215498"/>
          </a:xfrm>
          <a:prstGeom prst="rect">
            <a:avLst/>
          </a:prstGeom>
        </p:spPr>
      </p:pic>
      <p:sp>
        <p:nvSpPr>
          <p:cNvPr id="9" name="Rectangle 8">
            <a:extLst>
              <a:ext uri="{FF2B5EF4-FFF2-40B4-BE49-F238E27FC236}">
                <a16:creationId xmlns:a16="http://schemas.microsoft.com/office/drawing/2014/main" id="{3A500430-1E8D-274C-A5DA-5138F044C4D0}"/>
              </a:ext>
            </a:extLst>
          </p:cNvPr>
          <p:cNvSpPr/>
          <p:nvPr/>
        </p:nvSpPr>
        <p:spPr>
          <a:xfrm>
            <a:off x="1004052" y="4841574"/>
            <a:ext cx="2046907" cy="369332"/>
          </a:xfrm>
          <a:prstGeom prst="rect">
            <a:avLst/>
          </a:prstGeom>
        </p:spPr>
        <p:txBody>
          <a:bodyPr wrap="none">
            <a:spAutoFit/>
          </a:bodyPr>
          <a:lstStyle/>
          <a:p>
            <a:r>
              <a:rPr lang="fi-FI"/>
              <a:t>Pohjakartta (rasteri)</a:t>
            </a:r>
          </a:p>
        </p:txBody>
      </p:sp>
    </p:spTree>
    <p:extLst>
      <p:ext uri="{BB962C8B-B14F-4D97-AF65-F5344CB8AC3E}">
        <p14:creationId xmlns:p14="http://schemas.microsoft.com/office/powerpoint/2010/main" val="759317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2677656"/>
          </a:xfrm>
          <a:prstGeom prst="rect">
            <a:avLst/>
          </a:prstGeom>
          <a:noFill/>
        </p:spPr>
        <p:txBody>
          <a:bodyPr wrap="square" rtlCol="0">
            <a:spAutoFit/>
          </a:bodyPr>
          <a:lstStyle/>
          <a:p>
            <a:r>
              <a:rPr lang="fi-FI" sz="2400"/>
              <a:t>Paikkatietoa voidaan esittää monella eri tapaa ja monessa eri sovelluksessa.</a:t>
            </a:r>
          </a:p>
          <a:p>
            <a:r>
              <a:rPr lang="fi-FI" sz="2400"/>
              <a:t>Yleensä paikkatieto on:</a:t>
            </a:r>
          </a:p>
          <a:p>
            <a:r>
              <a:rPr lang="fi-FI" sz="2400"/>
              <a:t>	- symboleita (ikonit, </a:t>
            </a:r>
            <a:r>
              <a:rPr lang="fi-FI" sz="2400" err="1"/>
              <a:t>jne</a:t>
            </a:r>
            <a:r>
              <a:rPr lang="fi-FI" sz="2400"/>
              <a:t>…)</a:t>
            </a:r>
          </a:p>
          <a:p>
            <a:r>
              <a:rPr lang="fi-FI" sz="2400"/>
              <a:t>	- viivat (reitit, rajat, jne..)</a:t>
            </a:r>
          </a:p>
          <a:p>
            <a:r>
              <a:rPr lang="fi-FI" sz="2400"/>
              <a:t>	- pisteet (tapahtumat, </a:t>
            </a:r>
            <a:r>
              <a:rPr lang="fi-FI" sz="2400" err="1"/>
              <a:t>jne</a:t>
            </a:r>
            <a:r>
              <a:rPr lang="fi-FI" sz="2400"/>
              <a:t>…)</a:t>
            </a:r>
          </a:p>
          <a:p>
            <a:r>
              <a:rPr lang="fi-FI" sz="2400"/>
              <a:t>	- alueet (tontit, </a:t>
            </a:r>
            <a:r>
              <a:rPr lang="fi-FI" sz="2400" err="1"/>
              <a:t>jne</a:t>
            </a:r>
            <a:r>
              <a:rPr lang="fi-FI" sz="2400"/>
              <a:t>…)</a:t>
            </a:r>
          </a:p>
        </p:txBody>
      </p:sp>
      <p:pic>
        <p:nvPicPr>
          <p:cNvPr id="3" name="Picture 2">
            <a:extLst>
              <a:ext uri="{FF2B5EF4-FFF2-40B4-BE49-F238E27FC236}">
                <a16:creationId xmlns:a16="http://schemas.microsoft.com/office/drawing/2014/main" id="{3B7DF78C-5868-3846-B15E-8FE228FD180C}"/>
              </a:ext>
            </a:extLst>
          </p:cNvPr>
          <p:cNvPicPr>
            <a:picLocks noChangeAspect="1"/>
          </p:cNvPicPr>
          <p:nvPr/>
        </p:nvPicPr>
        <p:blipFill>
          <a:blip r:embed="rId2"/>
          <a:stretch>
            <a:fillRect/>
          </a:stretch>
        </p:blipFill>
        <p:spPr>
          <a:xfrm>
            <a:off x="5665190" y="1790160"/>
            <a:ext cx="3286066" cy="2291989"/>
          </a:xfrm>
          <a:prstGeom prst="rect">
            <a:avLst/>
          </a:prstGeom>
        </p:spPr>
      </p:pic>
      <p:pic>
        <p:nvPicPr>
          <p:cNvPr id="6" name="Picture 5">
            <a:extLst>
              <a:ext uri="{FF2B5EF4-FFF2-40B4-BE49-F238E27FC236}">
                <a16:creationId xmlns:a16="http://schemas.microsoft.com/office/drawing/2014/main" id="{4923D9BB-025E-814F-9609-ED025A5AAAEE}"/>
              </a:ext>
            </a:extLst>
          </p:cNvPr>
          <p:cNvPicPr>
            <a:picLocks noChangeAspect="1"/>
          </p:cNvPicPr>
          <p:nvPr/>
        </p:nvPicPr>
        <p:blipFill>
          <a:blip r:embed="rId3"/>
          <a:stretch>
            <a:fillRect/>
          </a:stretch>
        </p:blipFill>
        <p:spPr>
          <a:xfrm>
            <a:off x="124555" y="4026996"/>
            <a:ext cx="3958516" cy="2341739"/>
          </a:xfrm>
          <a:prstGeom prst="rect">
            <a:avLst/>
          </a:prstGeom>
        </p:spPr>
      </p:pic>
      <p:pic>
        <p:nvPicPr>
          <p:cNvPr id="7" name="Picture 6">
            <a:extLst>
              <a:ext uri="{FF2B5EF4-FFF2-40B4-BE49-F238E27FC236}">
                <a16:creationId xmlns:a16="http://schemas.microsoft.com/office/drawing/2014/main" id="{0909CF76-C94D-F44A-9034-F757329EF523}"/>
              </a:ext>
            </a:extLst>
          </p:cNvPr>
          <p:cNvPicPr>
            <a:picLocks noChangeAspect="1"/>
          </p:cNvPicPr>
          <p:nvPr/>
        </p:nvPicPr>
        <p:blipFill>
          <a:blip r:embed="rId4"/>
          <a:stretch>
            <a:fillRect/>
          </a:stretch>
        </p:blipFill>
        <p:spPr>
          <a:xfrm>
            <a:off x="5981555" y="4557715"/>
            <a:ext cx="2969701" cy="2138650"/>
          </a:xfrm>
          <a:prstGeom prst="rect">
            <a:avLst/>
          </a:prstGeom>
        </p:spPr>
      </p:pic>
      <p:sp>
        <p:nvSpPr>
          <p:cNvPr id="8" name="Rectangle 7">
            <a:extLst>
              <a:ext uri="{FF2B5EF4-FFF2-40B4-BE49-F238E27FC236}">
                <a16:creationId xmlns:a16="http://schemas.microsoft.com/office/drawing/2014/main" id="{442A210C-ED19-3A4E-A018-A709007A461E}"/>
              </a:ext>
            </a:extLst>
          </p:cNvPr>
          <p:cNvSpPr/>
          <p:nvPr/>
        </p:nvSpPr>
        <p:spPr>
          <a:xfrm>
            <a:off x="197848" y="6488668"/>
            <a:ext cx="1159805" cy="369332"/>
          </a:xfrm>
          <a:prstGeom prst="rect">
            <a:avLst/>
          </a:prstGeom>
        </p:spPr>
        <p:txBody>
          <a:bodyPr wrap="none">
            <a:spAutoFit/>
          </a:bodyPr>
          <a:lstStyle/>
          <a:p>
            <a:r>
              <a:rPr lang="fi-FI"/>
              <a:t>Kuvat: </a:t>
            </a:r>
            <a:r>
              <a:rPr lang="fi-FI" err="1"/>
              <a:t>Esri</a:t>
            </a:r>
            <a:endParaRPr lang="fi-FI"/>
          </a:p>
        </p:txBody>
      </p:sp>
      <p:pic>
        <p:nvPicPr>
          <p:cNvPr id="10" name="Picture 9">
            <a:extLst>
              <a:ext uri="{FF2B5EF4-FFF2-40B4-BE49-F238E27FC236}">
                <a16:creationId xmlns:a16="http://schemas.microsoft.com/office/drawing/2014/main" id="{00C40E5B-1546-4D4F-BAF0-9E3C5C235DDF}"/>
              </a:ext>
            </a:extLst>
          </p:cNvPr>
          <p:cNvPicPr>
            <a:picLocks noChangeAspect="1"/>
          </p:cNvPicPr>
          <p:nvPr/>
        </p:nvPicPr>
        <p:blipFill>
          <a:blip r:embed="rId5"/>
          <a:stretch>
            <a:fillRect/>
          </a:stretch>
        </p:blipFill>
        <p:spPr>
          <a:xfrm>
            <a:off x="2974276" y="4026996"/>
            <a:ext cx="3483344" cy="2096881"/>
          </a:xfrm>
          <a:prstGeom prst="rect">
            <a:avLst/>
          </a:prstGeom>
        </p:spPr>
      </p:pic>
    </p:spTree>
    <p:extLst>
      <p:ext uri="{BB962C8B-B14F-4D97-AF65-F5344CB8AC3E}">
        <p14:creationId xmlns:p14="http://schemas.microsoft.com/office/powerpoint/2010/main" val="309700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Kartta-aineistot -  tasot</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3970318"/>
          </a:xfrm>
          <a:prstGeom prst="rect">
            <a:avLst/>
          </a:prstGeom>
          <a:noFill/>
        </p:spPr>
        <p:txBody>
          <a:bodyPr wrap="square" rtlCol="0">
            <a:spAutoFit/>
          </a:bodyPr>
          <a:lstStyle/>
          <a:p>
            <a:r>
              <a:rPr lang="fi-FI" sz="2800"/>
              <a:t>Paikkatietojärjestelmässä oleva kartta koostuu aina useista päällekkäisistä karttatasoista.</a:t>
            </a:r>
          </a:p>
          <a:p>
            <a:endParaRPr lang="fi-FI" sz="2800"/>
          </a:p>
          <a:p>
            <a:r>
              <a:rPr lang="fi-FI" sz="2800"/>
              <a:t>Jokaista tasoa vastaa yhdessä tiedostossa oleva tietokanta tai datalähde. </a:t>
            </a:r>
          </a:p>
          <a:p>
            <a:endParaRPr lang="fi-FI" sz="2800"/>
          </a:p>
          <a:p>
            <a:r>
              <a:rPr lang="fi-FI" sz="2800"/>
              <a:t>Karttatasoja valikoimalla voidaan siis koota juuri sen hetkistä tarvetta vastaava kartta, vaikkapa tiet ja onnettomuuspisteet. </a:t>
            </a:r>
            <a:endParaRPr lang="fi-FI" sz="3600"/>
          </a:p>
        </p:txBody>
      </p:sp>
    </p:spTree>
    <p:extLst>
      <p:ext uri="{BB962C8B-B14F-4D97-AF65-F5344CB8AC3E}">
        <p14:creationId xmlns:p14="http://schemas.microsoft.com/office/powerpoint/2010/main" val="926538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Kartta-aineistot -  tasot</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4401205"/>
          </a:xfrm>
          <a:prstGeom prst="rect">
            <a:avLst/>
          </a:prstGeom>
          <a:noFill/>
        </p:spPr>
        <p:txBody>
          <a:bodyPr wrap="square" rtlCol="0">
            <a:spAutoFit/>
          </a:bodyPr>
          <a:lstStyle/>
          <a:p>
            <a:r>
              <a:rPr lang="fi-FI" sz="2800"/>
              <a:t>Yhdellä tasolla on yleensä yksi merkitys (ellei kyseessä ole yhdistetty taso) kuten esimerkiksi tiet tai koulujen sijainnit. </a:t>
            </a:r>
          </a:p>
          <a:p>
            <a:endParaRPr lang="fi-FI" sz="2800"/>
          </a:p>
          <a:p>
            <a:r>
              <a:rPr lang="fi-FI" sz="2800"/>
              <a:t>Tasot muodostavat myös pohjan paikkatietopohjaiselle analyysille (käsitellään myöhemmin). </a:t>
            </a:r>
          </a:p>
          <a:p>
            <a:endParaRPr lang="fi-FI" sz="2800"/>
          </a:p>
          <a:p>
            <a:r>
              <a:rPr lang="fi-FI" sz="2800"/>
              <a:t>Tasojen ominaisuuksia ja niiden esitystapa voidaan muutella kattavasti.</a:t>
            </a:r>
          </a:p>
          <a:p>
            <a:endParaRPr lang="fi-FI" sz="2800"/>
          </a:p>
        </p:txBody>
      </p:sp>
    </p:spTree>
    <p:extLst>
      <p:ext uri="{BB962C8B-B14F-4D97-AF65-F5344CB8AC3E}">
        <p14:creationId xmlns:p14="http://schemas.microsoft.com/office/powerpoint/2010/main" val="2599650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Kartta-aineistot -  tasot</a:t>
            </a:r>
          </a:p>
        </p:txBody>
      </p:sp>
      <p:sp>
        <p:nvSpPr>
          <p:cNvPr id="4" name="Rectangle 3">
            <a:extLst>
              <a:ext uri="{FF2B5EF4-FFF2-40B4-BE49-F238E27FC236}">
                <a16:creationId xmlns:a16="http://schemas.microsoft.com/office/drawing/2014/main" id="{08B0C2FC-80A6-DE4F-8615-9DF45984C69A}"/>
              </a:ext>
            </a:extLst>
          </p:cNvPr>
          <p:cNvSpPr/>
          <p:nvPr/>
        </p:nvSpPr>
        <p:spPr>
          <a:xfrm>
            <a:off x="704715" y="5730093"/>
            <a:ext cx="5354339" cy="830997"/>
          </a:xfrm>
          <a:prstGeom prst="rect">
            <a:avLst/>
          </a:prstGeom>
        </p:spPr>
        <p:txBody>
          <a:bodyPr wrap="square">
            <a:spAutoFit/>
          </a:bodyPr>
          <a:lstStyle/>
          <a:p>
            <a:r>
              <a:rPr lang="fi-FI" sz="2400"/>
              <a:t>Pohjakartta, jonka päälle on visualisoitu oppilaitokset sekä postinumeroalueet</a:t>
            </a:r>
          </a:p>
        </p:txBody>
      </p:sp>
      <p:pic>
        <p:nvPicPr>
          <p:cNvPr id="3" name="Picture 2">
            <a:extLst>
              <a:ext uri="{FF2B5EF4-FFF2-40B4-BE49-F238E27FC236}">
                <a16:creationId xmlns:a16="http://schemas.microsoft.com/office/drawing/2014/main" id="{7D616B99-D29E-7744-A37F-564550C4DFA9}"/>
              </a:ext>
            </a:extLst>
          </p:cNvPr>
          <p:cNvPicPr>
            <a:picLocks noChangeAspect="1"/>
          </p:cNvPicPr>
          <p:nvPr/>
        </p:nvPicPr>
        <p:blipFill>
          <a:blip r:embed="rId2"/>
          <a:stretch>
            <a:fillRect/>
          </a:stretch>
        </p:blipFill>
        <p:spPr>
          <a:xfrm>
            <a:off x="790274" y="1234219"/>
            <a:ext cx="7344182" cy="4264964"/>
          </a:xfrm>
          <a:prstGeom prst="rect">
            <a:avLst/>
          </a:prstGeom>
        </p:spPr>
      </p:pic>
    </p:spTree>
    <p:extLst>
      <p:ext uri="{BB962C8B-B14F-4D97-AF65-F5344CB8AC3E}">
        <p14:creationId xmlns:p14="http://schemas.microsoft.com/office/powerpoint/2010/main" val="22113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Kartta-aineistot -  tasot</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3046988"/>
          </a:xfrm>
          <a:prstGeom prst="rect">
            <a:avLst/>
          </a:prstGeom>
          <a:noFill/>
        </p:spPr>
        <p:txBody>
          <a:bodyPr wrap="square" rtlCol="0">
            <a:spAutoFit/>
          </a:bodyPr>
          <a:lstStyle/>
          <a:p>
            <a:r>
              <a:rPr lang="fi-FI" sz="2400"/>
              <a:t>Kartat voivat paikkatietojärjestelmässä olla joko vektori- tai rasterimuodossa. </a:t>
            </a:r>
          </a:p>
          <a:p>
            <a:endParaRPr lang="fi-FI" sz="2400" i="1"/>
          </a:p>
          <a:p>
            <a:r>
              <a:rPr lang="fi-FI" sz="2400" i="1"/>
              <a:t>Vektori</a:t>
            </a:r>
            <a:r>
              <a:rPr lang="fi-FI" sz="2400"/>
              <a:t>muotoisessa tallennustavassa karttakohteet – pisteet, viivat ja alueet – on kuvattu matemaattisesti ja käyttäjä voi suurentaa niitä laadun kärsimättä. Yleisimmillä paikkatieto-ohjelmilla myös tiedon analysointi onnistuu parhaiten vektorimuotoisesta aineistosta.</a:t>
            </a:r>
            <a:endParaRPr lang="fi-FI" sz="3200"/>
          </a:p>
        </p:txBody>
      </p:sp>
      <p:sp>
        <p:nvSpPr>
          <p:cNvPr id="3" name="Rectangle 2">
            <a:extLst>
              <a:ext uri="{FF2B5EF4-FFF2-40B4-BE49-F238E27FC236}">
                <a16:creationId xmlns:a16="http://schemas.microsoft.com/office/drawing/2014/main" id="{C11C3E9A-6C95-6B4E-AF17-243615592196}"/>
              </a:ext>
            </a:extLst>
          </p:cNvPr>
          <p:cNvSpPr/>
          <p:nvPr/>
        </p:nvSpPr>
        <p:spPr>
          <a:xfrm>
            <a:off x="331236" y="5433398"/>
            <a:ext cx="7837054" cy="369332"/>
          </a:xfrm>
          <a:prstGeom prst="rect">
            <a:avLst/>
          </a:prstGeom>
        </p:spPr>
        <p:txBody>
          <a:bodyPr wrap="square">
            <a:spAutoFit/>
          </a:bodyPr>
          <a:lstStyle/>
          <a:p>
            <a:r>
              <a:rPr lang="fi-FI">
                <a:hlinkClick r:id="rId2"/>
              </a:rPr>
              <a:t>http://www.paikkaoppi.fi/fi/rasteri-ja-vektorimuotoinen-paikkatietoaineisto/</a:t>
            </a:r>
            <a:endParaRPr lang="fi-FI"/>
          </a:p>
        </p:txBody>
      </p:sp>
    </p:spTree>
    <p:extLst>
      <p:ext uri="{BB962C8B-B14F-4D97-AF65-F5344CB8AC3E}">
        <p14:creationId xmlns:p14="http://schemas.microsoft.com/office/powerpoint/2010/main" val="1294059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Kartta-aineistot -  tasot</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1938992"/>
          </a:xfrm>
          <a:prstGeom prst="rect">
            <a:avLst/>
          </a:prstGeom>
          <a:noFill/>
        </p:spPr>
        <p:txBody>
          <a:bodyPr wrap="square" rtlCol="0">
            <a:spAutoFit/>
          </a:bodyPr>
          <a:lstStyle/>
          <a:p>
            <a:r>
              <a:rPr lang="fi-FI" sz="2400" i="1"/>
              <a:t>Rasterimuotoinen</a:t>
            </a:r>
            <a:r>
              <a:rPr lang="fi-FI" sz="2400"/>
              <a:t> kartta taas koostuu pisteverkosta, jonka jokainen elementti on tietyn värinen. Valokuvat ovat aina rasterikuvia. Rasterikuvien etu on värikkyys ja näyttävyys, mutta suurennettaessa rasterikuvaa sen yksittäiset elementit tulevat näkyviin kulmikkaina. </a:t>
            </a:r>
            <a:endParaRPr lang="fi-FI" sz="3200"/>
          </a:p>
        </p:txBody>
      </p:sp>
      <p:sp>
        <p:nvSpPr>
          <p:cNvPr id="3" name="Rectangle 2">
            <a:extLst>
              <a:ext uri="{FF2B5EF4-FFF2-40B4-BE49-F238E27FC236}">
                <a16:creationId xmlns:a16="http://schemas.microsoft.com/office/drawing/2014/main" id="{C11C3E9A-6C95-6B4E-AF17-243615592196}"/>
              </a:ext>
            </a:extLst>
          </p:cNvPr>
          <p:cNvSpPr/>
          <p:nvPr/>
        </p:nvSpPr>
        <p:spPr>
          <a:xfrm>
            <a:off x="331236" y="5461108"/>
            <a:ext cx="7846291" cy="369332"/>
          </a:xfrm>
          <a:prstGeom prst="rect">
            <a:avLst/>
          </a:prstGeom>
        </p:spPr>
        <p:txBody>
          <a:bodyPr wrap="square">
            <a:spAutoFit/>
          </a:bodyPr>
          <a:lstStyle/>
          <a:p>
            <a:r>
              <a:rPr lang="fi-FI">
                <a:hlinkClick r:id="rId2"/>
              </a:rPr>
              <a:t>http://www.paikkaoppi.fi/fi/rasteri-ja-vektorimuotoinen-paikkatietoaineisto/</a:t>
            </a:r>
            <a:endParaRPr lang="fi-FI"/>
          </a:p>
        </p:txBody>
      </p:sp>
    </p:spTree>
    <p:extLst>
      <p:ext uri="{BB962C8B-B14F-4D97-AF65-F5344CB8AC3E}">
        <p14:creationId xmlns:p14="http://schemas.microsoft.com/office/powerpoint/2010/main" val="19346716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tiedonkeruu</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3416320"/>
          </a:xfrm>
          <a:prstGeom prst="rect">
            <a:avLst/>
          </a:prstGeom>
          <a:noFill/>
        </p:spPr>
        <p:txBody>
          <a:bodyPr wrap="square" rtlCol="0">
            <a:spAutoFit/>
          </a:bodyPr>
          <a:lstStyle/>
          <a:p>
            <a:r>
              <a:rPr lang="fi-FI" sz="2400"/>
              <a:t>Paikkatietoaineistoa eli sijainti- ja ominaisuustietoa kerätään analysoimalla ilma- ja satelliittikuvia, maastoa tutkimalla sekä esimerkiksi tekemällä haastatteluja ja tutkimalla laitosten tilastoja. </a:t>
            </a:r>
          </a:p>
          <a:p>
            <a:endParaRPr lang="fi-FI" sz="2400"/>
          </a:p>
          <a:p>
            <a:r>
              <a:rPr lang="fi-FI" sz="2400"/>
              <a:t>Toisaalta paikkatietoa voidaan tuottaa automaattisesti erilaisten laitteistojen avulla esim. </a:t>
            </a:r>
            <a:r>
              <a:rPr lang="fi-FI" sz="2400" err="1"/>
              <a:t>IoT</a:t>
            </a:r>
            <a:r>
              <a:rPr lang="fi-FI" sz="2400"/>
              <a:t>-laitteet, paikantimet, </a:t>
            </a:r>
            <a:r>
              <a:rPr lang="fi-FI" sz="2400" err="1"/>
              <a:t>yms</a:t>
            </a:r>
            <a:r>
              <a:rPr lang="fi-FI" sz="2400"/>
              <a:t>… Laitteesta riippuen tuotetaan sijaintietoa joka myöhemmin yhdistetään ominaisuustietoon tai suoraan paikkatietoa</a:t>
            </a:r>
          </a:p>
        </p:txBody>
      </p:sp>
    </p:spTree>
    <p:extLst>
      <p:ext uri="{BB962C8B-B14F-4D97-AF65-F5344CB8AC3E}">
        <p14:creationId xmlns:p14="http://schemas.microsoft.com/office/powerpoint/2010/main" val="2994119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tiedonkeruu</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3170099"/>
          </a:xfrm>
          <a:prstGeom prst="rect">
            <a:avLst/>
          </a:prstGeom>
          <a:noFill/>
        </p:spPr>
        <p:txBody>
          <a:bodyPr wrap="square" rtlCol="0">
            <a:spAutoFit/>
          </a:bodyPr>
          <a:lstStyle/>
          <a:p>
            <a:r>
              <a:rPr lang="fi-FI" sz="2400"/>
              <a:t>Maastotyöskentelyssä GPS on tärkeä apuväline, sillä sen avulla saadaan kerättävälle tiedolle tarkat koordinaatit. </a:t>
            </a:r>
          </a:p>
          <a:p>
            <a:endParaRPr lang="fi-FI" sz="2400"/>
          </a:p>
          <a:p>
            <a:r>
              <a:rPr lang="fi-FI" sz="2400"/>
              <a:t>Tietojen sijainti paikkatietojärjestelmän kartalla perustuu aina jonkin koordinaattijärjestelmän mukaiseen tarkkaan </a:t>
            </a:r>
            <a:r>
              <a:rPr lang="fi-FI" sz="2400" err="1"/>
              <a:t>xy</a:t>
            </a:r>
            <a:r>
              <a:rPr lang="fi-FI" sz="2400"/>
              <a:t>-koordinaattipariin.</a:t>
            </a:r>
          </a:p>
          <a:p>
            <a:endParaRPr lang="fi-FI" sz="2400"/>
          </a:p>
          <a:p>
            <a:endParaRPr lang="fi-FI" sz="3200"/>
          </a:p>
        </p:txBody>
      </p:sp>
    </p:spTree>
    <p:extLst>
      <p:ext uri="{BB962C8B-B14F-4D97-AF65-F5344CB8AC3E}">
        <p14:creationId xmlns:p14="http://schemas.microsoft.com/office/powerpoint/2010/main" val="1467752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tiedonkeruu</a:t>
            </a:r>
          </a:p>
        </p:txBody>
      </p:sp>
      <p:sp>
        <p:nvSpPr>
          <p:cNvPr id="3" name="Rectangle 2">
            <a:extLst>
              <a:ext uri="{FF2B5EF4-FFF2-40B4-BE49-F238E27FC236}">
                <a16:creationId xmlns:a16="http://schemas.microsoft.com/office/drawing/2014/main" id="{6D16B5DA-1895-ED47-8246-D83060959857}"/>
              </a:ext>
            </a:extLst>
          </p:cNvPr>
          <p:cNvSpPr/>
          <p:nvPr/>
        </p:nvSpPr>
        <p:spPr>
          <a:xfrm>
            <a:off x="480291" y="1745673"/>
            <a:ext cx="1311564" cy="12930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err="1"/>
              <a:t>IoT</a:t>
            </a:r>
            <a:r>
              <a:rPr lang="fi-FI"/>
              <a:t> / muu laite jossa GPS</a:t>
            </a:r>
          </a:p>
        </p:txBody>
      </p:sp>
      <p:sp>
        <p:nvSpPr>
          <p:cNvPr id="6" name="Rectangle 5">
            <a:extLst>
              <a:ext uri="{FF2B5EF4-FFF2-40B4-BE49-F238E27FC236}">
                <a16:creationId xmlns:a16="http://schemas.microsoft.com/office/drawing/2014/main" id="{96C70B21-A0FA-E24B-9009-DCA6C1AA7988}"/>
              </a:ext>
            </a:extLst>
          </p:cNvPr>
          <p:cNvSpPr/>
          <p:nvPr/>
        </p:nvSpPr>
        <p:spPr>
          <a:xfrm>
            <a:off x="480291" y="3525980"/>
            <a:ext cx="1311564" cy="12930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err="1"/>
              <a:t>IoT</a:t>
            </a:r>
            <a:r>
              <a:rPr lang="fi-FI"/>
              <a:t> / muu laite jossa GPS</a:t>
            </a:r>
          </a:p>
        </p:txBody>
      </p:sp>
      <p:sp>
        <p:nvSpPr>
          <p:cNvPr id="7" name="Rectangle 6">
            <a:extLst>
              <a:ext uri="{FF2B5EF4-FFF2-40B4-BE49-F238E27FC236}">
                <a16:creationId xmlns:a16="http://schemas.microsoft.com/office/drawing/2014/main" id="{F4824428-798E-3747-B829-FDF6BE599CD0}"/>
              </a:ext>
            </a:extLst>
          </p:cNvPr>
          <p:cNvSpPr/>
          <p:nvPr/>
        </p:nvSpPr>
        <p:spPr>
          <a:xfrm>
            <a:off x="3223490" y="5394036"/>
            <a:ext cx="1311564" cy="129309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a:t>Ominaisuustieto</a:t>
            </a:r>
          </a:p>
        </p:txBody>
      </p:sp>
      <p:cxnSp>
        <p:nvCxnSpPr>
          <p:cNvPr id="8" name="Straight Arrow Connector 7">
            <a:extLst>
              <a:ext uri="{FF2B5EF4-FFF2-40B4-BE49-F238E27FC236}">
                <a16:creationId xmlns:a16="http://schemas.microsoft.com/office/drawing/2014/main" id="{2C5A2045-65BB-0C4B-8D20-55817D0D8600}"/>
              </a:ext>
            </a:extLst>
          </p:cNvPr>
          <p:cNvCxnSpPr>
            <a:cxnSpLocks/>
            <a:stCxn id="3" idx="3"/>
          </p:cNvCxnSpPr>
          <p:nvPr/>
        </p:nvCxnSpPr>
        <p:spPr>
          <a:xfrm flipV="1">
            <a:off x="1791855" y="2379458"/>
            <a:ext cx="4608945" cy="12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311E21E-1CBE-994F-BDCE-DCF32C701970}"/>
              </a:ext>
            </a:extLst>
          </p:cNvPr>
          <p:cNvCxnSpPr>
            <a:cxnSpLocks/>
            <a:stCxn id="6" idx="3"/>
          </p:cNvCxnSpPr>
          <p:nvPr/>
        </p:nvCxnSpPr>
        <p:spPr>
          <a:xfrm>
            <a:off x="1791855" y="4172526"/>
            <a:ext cx="4608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B14982-CFCD-AA47-9DBE-D1C3D96B98F0}"/>
              </a:ext>
            </a:extLst>
          </p:cNvPr>
          <p:cNvCxnSpPr>
            <a:cxnSpLocks/>
          </p:cNvCxnSpPr>
          <p:nvPr/>
        </p:nvCxnSpPr>
        <p:spPr>
          <a:xfrm flipV="1">
            <a:off x="3888509" y="4567381"/>
            <a:ext cx="0" cy="826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EA2789E-E4A0-1447-B520-D47EC5E8A40D}"/>
              </a:ext>
            </a:extLst>
          </p:cNvPr>
          <p:cNvSpPr/>
          <p:nvPr/>
        </p:nvSpPr>
        <p:spPr>
          <a:xfrm>
            <a:off x="3232727" y="3525979"/>
            <a:ext cx="1311564" cy="12930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err="1"/>
              <a:t>Gateway</a:t>
            </a:r>
            <a:r>
              <a:rPr lang="fi-FI"/>
              <a:t>-palvelin</a:t>
            </a:r>
          </a:p>
        </p:txBody>
      </p:sp>
      <p:sp>
        <p:nvSpPr>
          <p:cNvPr id="15" name="Rectangle 14">
            <a:extLst>
              <a:ext uri="{FF2B5EF4-FFF2-40B4-BE49-F238E27FC236}">
                <a16:creationId xmlns:a16="http://schemas.microsoft.com/office/drawing/2014/main" id="{9E653BDE-4C63-8447-819B-E12E1A77E1AC}"/>
              </a:ext>
            </a:extLst>
          </p:cNvPr>
          <p:cNvSpPr/>
          <p:nvPr/>
        </p:nvSpPr>
        <p:spPr>
          <a:xfrm>
            <a:off x="6400800" y="1902689"/>
            <a:ext cx="2078182" cy="3124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a:t>Paikkatiedon tallennusjärjestelmä </a:t>
            </a:r>
          </a:p>
        </p:txBody>
      </p:sp>
      <p:sp>
        <p:nvSpPr>
          <p:cNvPr id="17" name="TextBox 16">
            <a:extLst>
              <a:ext uri="{FF2B5EF4-FFF2-40B4-BE49-F238E27FC236}">
                <a16:creationId xmlns:a16="http://schemas.microsoft.com/office/drawing/2014/main" id="{C771170C-E879-8E45-A9F8-081CAB1E1F9E}"/>
              </a:ext>
            </a:extLst>
          </p:cNvPr>
          <p:cNvSpPr txBox="1"/>
          <p:nvPr/>
        </p:nvSpPr>
        <p:spPr>
          <a:xfrm>
            <a:off x="1800339" y="2010126"/>
            <a:ext cx="1215333" cy="369332"/>
          </a:xfrm>
          <a:prstGeom prst="rect">
            <a:avLst/>
          </a:prstGeom>
          <a:noFill/>
        </p:spPr>
        <p:txBody>
          <a:bodyPr wrap="none" rtlCol="0">
            <a:spAutoFit/>
          </a:bodyPr>
          <a:lstStyle/>
          <a:p>
            <a:r>
              <a:rPr lang="fi-FI"/>
              <a:t>Paikkatieto</a:t>
            </a:r>
          </a:p>
        </p:txBody>
      </p:sp>
      <p:sp>
        <p:nvSpPr>
          <p:cNvPr id="18" name="TextBox 17">
            <a:extLst>
              <a:ext uri="{FF2B5EF4-FFF2-40B4-BE49-F238E27FC236}">
                <a16:creationId xmlns:a16="http://schemas.microsoft.com/office/drawing/2014/main" id="{EF3791E8-8949-014F-B859-96088860DB4B}"/>
              </a:ext>
            </a:extLst>
          </p:cNvPr>
          <p:cNvSpPr txBox="1"/>
          <p:nvPr/>
        </p:nvSpPr>
        <p:spPr>
          <a:xfrm>
            <a:off x="4769830" y="3815956"/>
            <a:ext cx="1215333" cy="369332"/>
          </a:xfrm>
          <a:prstGeom prst="rect">
            <a:avLst/>
          </a:prstGeom>
          <a:noFill/>
        </p:spPr>
        <p:txBody>
          <a:bodyPr wrap="none" rtlCol="0">
            <a:spAutoFit/>
          </a:bodyPr>
          <a:lstStyle/>
          <a:p>
            <a:r>
              <a:rPr lang="fi-FI"/>
              <a:t>Paikkatieto</a:t>
            </a:r>
          </a:p>
        </p:txBody>
      </p:sp>
      <p:sp>
        <p:nvSpPr>
          <p:cNvPr id="21" name="TextBox 20">
            <a:extLst>
              <a:ext uri="{FF2B5EF4-FFF2-40B4-BE49-F238E27FC236}">
                <a16:creationId xmlns:a16="http://schemas.microsoft.com/office/drawing/2014/main" id="{39EE2DCE-4C60-914F-9EFD-B0DC6D2ECBE3}"/>
              </a:ext>
            </a:extLst>
          </p:cNvPr>
          <p:cNvSpPr txBox="1"/>
          <p:nvPr/>
        </p:nvSpPr>
        <p:spPr>
          <a:xfrm>
            <a:off x="1886543" y="3817294"/>
            <a:ext cx="1251496" cy="369332"/>
          </a:xfrm>
          <a:prstGeom prst="rect">
            <a:avLst/>
          </a:prstGeom>
          <a:noFill/>
        </p:spPr>
        <p:txBody>
          <a:bodyPr wrap="none" rtlCol="0">
            <a:spAutoFit/>
          </a:bodyPr>
          <a:lstStyle/>
          <a:p>
            <a:r>
              <a:rPr lang="fi-FI"/>
              <a:t>Sijaintitieto</a:t>
            </a:r>
          </a:p>
        </p:txBody>
      </p:sp>
    </p:spTree>
    <p:extLst>
      <p:ext uri="{BB962C8B-B14F-4D97-AF65-F5344CB8AC3E}">
        <p14:creationId xmlns:p14="http://schemas.microsoft.com/office/powerpoint/2010/main" val="4233498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tiedonkeruu</a:t>
            </a:r>
          </a:p>
        </p:txBody>
      </p:sp>
      <p:sp>
        <p:nvSpPr>
          <p:cNvPr id="3" name="Rectangle 2">
            <a:extLst>
              <a:ext uri="{FF2B5EF4-FFF2-40B4-BE49-F238E27FC236}">
                <a16:creationId xmlns:a16="http://schemas.microsoft.com/office/drawing/2014/main" id="{6D16B5DA-1895-ED47-8246-D83060959857}"/>
              </a:ext>
            </a:extLst>
          </p:cNvPr>
          <p:cNvSpPr/>
          <p:nvPr/>
        </p:nvSpPr>
        <p:spPr>
          <a:xfrm>
            <a:off x="480291" y="2854036"/>
            <a:ext cx="1311564" cy="12930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a:t>Sovellus</a:t>
            </a:r>
          </a:p>
        </p:txBody>
      </p:sp>
      <p:cxnSp>
        <p:nvCxnSpPr>
          <p:cNvPr id="8" name="Straight Arrow Connector 7">
            <a:extLst>
              <a:ext uri="{FF2B5EF4-FFF2-40B4-BE49-F238E27FC236}">
                <a16:creationId xmlns:a16="http://schemas.microsoft.com/office/drawing/2014/main" id="{2C5A2045-65BB-0C4B-8D20-55817D0D8600}"/>
              </a:ext>
            </a:extLst>
          </p:cNvPr>
          <p:cNvCxnSpPr>
            <a:cxnSpLocks/>
            <a:stCxn id="3" idx="3"/>
          </p:cNvCxnSpPr>
          <p:nvPr/>
        </p:nvCxnSpPr>
        <p:spPr>
          <a:xfrm>
            <a:off x="1791855" y="3500582"/>
            <a:ext cx="3038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653BDE-4C63-8447-819B-E12E1A77E1AC}"/>
              </a:ext>
            </a:extLst>
          </p:cNvPr>
          <p:cNvSpPr/>
          <p:nvPr/>
        </p:nvSpPr>
        <p:spPr>
          <a:xfrm>
            <a:off x="4830618" y="1902689"/>
            <a:ext cx="2078182" cy="3124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a:t>Paikkatiedon tallennusjärjestelmä </a:t>
            </a:r>
          </a:p>
        </p:txBody>
      </p:sp>
      <p:sp>
        <p:nvSpPr>
          <p:cNvPr id="12" name="TextBox 11">
            <a:extLst>
              <a:ext uri="{FF2B5EF4-FFF2-40B4-BE49-F238E27FC236}">
                <a16:creationId xmlns:a16="http://schemas.microsoft.com/office/drawing/2014/main" id="{48819C1E-6CE8-8C47-B782-28037EA8DA4C}"/>
              </a:ext>
            </a:extLst>
          </p:cNvPr>
          <p:cNvSpPr txBox="1"/>
          <p:nvPr/>
        </p:nvSpPr>
        <p:spPr>
          <a:xfrm>
            <a:off x="1879632" y="3095458"/>
            <a:ext cx="1215333" cy="369332"/>
          </a:xfrm>
          <a:prstGeom prst="rect">
            <a:avLst/>
          </a:prstGeom>
          <a:noFill/>
        </p:spPr>
        <p:txBody>
          <a:bodyPr wrap="none" rtlCol="0">
            <a:spAutoFit/>
          </a:bodyPr>
          <a:lstStyle/>
          <a:p>
            <a:r>
              <a:rPr lang="fi-FI"/>
              <a:t>Paikkatieto</a:t>
            </a:r>
          </a:p>
        </p:txBody>
      </p:sp>
    </p:spTree>
    <p:extLst>
      <p:ext uri="{BB962C8B-B14F-4D97-AF65-F5344CB8AC3E}">
        <p14:creationId xmlns:p14="http://schemas.microsoft.com/office/powerpoint/2010/main" val="40088462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tiedonkeruu</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4278094"/>
          </a:xfrm>
          <a:prstGeom prst="rect">
            <a:avLst/>
          </a:prstGeom>
          <a:noFill/>
        </p:spPr>
        <p:txBody>
          <a:bodyPr wrap="square" rtlCol="0">
            <a:spAutoFit/>
          </a:bodyPr>
          <a:lstStyle/>
          <a:p>
            <a:r>
              <a:rPr lang="fi-FI" sz="2400" b="1"/>
              <a:t>Pohdi erilaisia tiedonkeruutapoja:</a:t>
            </a:r>
          </a:p>
          <a:p>
            <a:pPr marL="285750" indent="-285750">
              <a:buFontTx/>
              <a:buChar char="-"/>
            </a:pPr>
            <a:r>
              <a:rPr lang="fi-FI" sz="2400" b="1"/>
              <a:t>mitä ja miten?</a:t>
            </a:r>
          </a:p>
          <a:p>
            <a:pPr marL="285750" indent="-285750">
              <a:buFontTx/>
              <a:buChar char="-"/>
            </a:pPr>
            <a:r>
              <a:rPr lang="fi-FI" sz="2400" b="1"/>
              <a:t>mistä ominaisuustieto?</a:t>
            </a:r>
          </a:p>
          <a:p>
            <a:pPr marL="285750" indent="-285750">
              <a:buFontTx/>
              <a:buChar char="-"/>
            </a:pPr>
            <a:r>
              <a:rPr lang="fi-FI" sz="2400" b="1"/>
              <a:t>entä paikkatieto?</a:t>
            </a:r>
          </a:p>
          <a:p>
            <a:endParaRPr lang="fi-FI" sz="2400" b="1"/>
          </a:p>
          <a:p>
            <a:pPr marL="285750" indent="-285750">
              <a:buFontTx/>
              <a:buChar char="-"/>
            </a:pPr>
            <a:r>
              <a:rPr lang="fi-FI" sz="2400"/>
              <a:t>Henkilöiden paikantaminen teollisuudessa</a:t>
            </a:r>
          </a:p>
          <a:p>
            <a:pPr marL="285750" indent="-285750">
              <a:buFontTx/>
              <a:buChar char="-"/>
            </a:pPr>
            <a:r>
              <a:rPr lang="fi-FI" sz="2400"/>
              <a:t>Ajoneuvojen paikantaminen</a:t>
            </a:r>
          </a:p>
          <a:p>
            <a:pPr marL="285750" indent="-285750">
              <a:buFontTx/>
              <a:buChar char="-"/>
            </a:pPr>
            <a:r>
              <a:rPr lang="fi-FI" sz="2400"/>
              <a:t>Leikkipuistojen palautejärjestelmä</a:t>
            </a:r>
          </a:p>
          <a:p>
            <a:pPr marL="285750" indent="-285750">
              <a:buFontTx/>
              <a:buChar char="-"/>
            </a:pPr>
            <a:r>
              <a:rPr lang="fi-FI" sz="2400"/>
              <a:t>Turvalaitteiden vikailmoitukset teollisuuspuistossa</a:t>
            </a:r>
          </a:p>
          <a:p>
            <a:pPr marL="285750" indent="-285750">
              <a:buFontTx/>
              <a:buChar char="-"/>
            </a:pPr>
            <a:endParaRPr lang="fi-FI" sz="2400"/>
          </a:p>
          <a:p>
            <a:endParaRPr lang="fi-FI" sz="3200"/>
          </a:p>
        </p:txBody>
      </p:sp>
    </p:spTree>
    <p:extLst>
      <p:ext uri="{BB962C8B-B14F-4D97-AF65-F5344CB8AC3E}">
        <p14:creationId xmlns:p14="http://schemas.microsoft.com/office/powerpoint/2010/main" val="3511692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1200329"/>
          </a:xfrm>
          <a:prstGeom prst="rect">
            <a:avLst/>
          </a:prstGeom>
          <a:noFill/>
        </p:spPr>
        <p:txBody>
          <a:bodyPr wrap="square" rtlCol="0">
            <a:spAutoFit/>
          </a:bodyPr>
          <a:lstStyle/>
          <a:p>
            <a:r>
              <a:rPr lang="fi-FI" sz="2400"/>
              <a:t>Esim. </a:t>
            </a:r>
            <a:r>
              <a:rPr lang="fi-FI" sz="2400" err="1"/>
              <a:t>liikennetieto.fi</a:t>
            </a:r>
            <a:r>
              <a:rPr lang="fi-FI" sz="2400"/>
              <a:t> sivusto esittää paikkatietoa ikoneilla, se viivoilla. Lisäksi paikkatietoon on liitetty ominaisuusdataa kuten liikenteen sujuvuus.</a:t>
            </a:r>
          </a:p>
        </p:txBody>
      </p:sp>
      <p:sp>
        <p:nvSpPr>
          <p:cNvPr id="8" name="Rectangle 7">
            <a:extLst>
              <a:ext uri="{FF2B5EF4-FFF2-40B4-BE49-F238E27FC236}">
                <a16:creationId xmlns:a16="http://schemas.microsoft.com/office/drawing/2014/main" id="{442A210C-ED19-3A4E-A018-A709007A461E}"/>
              </a:ext>
            </a:extLst>
          </p:cNvPr>
          <p:cNvSpPr/>
          <p:nvPr/>
        </p:nvSpPr>
        <p:spPr>
          <a:xfrm>
            <a:off x="442531" y="6281219"/>
            <a:ext cx="3674404" cy="369332"/>
          </a:xfrm>
          <a:prstGeom prst="rect">
            <a:avLst/>
          </a:prstGeom>
        </p:spPr>
        <p:txBody>
          <a:bodyPr wrap="none">
            <a:spAutoFit/>
          </a:bodyPr>
          <a:lstStyle/>
          <a:p>
            <a:r>
              <a:rPr lang="fi-FI"/>
              <a:t>Kuva: </a:t>
            </a:r>
            <a:r>
              <a:rPr lang="fi-FI">
                <a:hlinkClick r:id="rId2"/>
              </a:rPr>
              <a:t>https://liikennetilanne.tmfg.fi/</a:t>
            </a:r>
            <a:endParaRPr lang="fi-FI"/>
          </a:p>
        </p:txBody>
      </p:sp>
      <p:pic>
        <p:nvPicPr>
          <p:cNvPr id="4" name="Picture 3">
            <a:extLst>
              <a:ext uri="{FF2B5EF4-FFF2-40B4-BE49-F238E27FC236}">
                <a16:creationId xmlns:a16="http://schemas.microsoft.com/office/drawing/2014/main" id="{9E49D922-ADB0-4348-AC06-6ACC996F7837}"/>
              </a:ext>
            </a:extLst>
          </p:cNvPr>
          <p:cNvPicPr>
            <a:picLocks noChangeAspect="1"/>
          </p:cNvPicPr>
          <p:nvPr/>
        </p:nvPicPr>
        <p:blipFill>
          <a:blip r:embed="rId3"/>
          <a:stretch>
            <a:fillRect/>
          </a:stretch>
        </p:blipFill>
        <p:spPr>
          <a:xfrm>
            <a:off x="442531" y="2645980"/>
            <a:ext cx="5194868" cy="3561773"/>
          </a:xfrm>
          <a:prstGeom prst="rect">
            <a:avLst/>
          </a:prstGeom>
        </p:spPr>
      </p:pic>
    </p:spTree>
    <p:extLst>
      <p:ext uri="{BB962C8B-B14F-4D97-AF65-F5344CB8AC3E}">
        <p14:creationId xmlns:p14="http://schemas.microsoft.com/office/powerpoint/2010/main" val="2889372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tallennus</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2431435"/>
          </a:xfrm>
          <a:prstGeom prst="rect">
            <a:avLst/>
          </a:prstGeom>
          <a:noFill/>
        </p:spPr>
        <p:txBody>
          <a:bodyPr wrap="square" rtlCol="0">
            <a:spAutoFit/>
          </a:bodyPr>
          <a:lstStyle/>
          <a:p>
            <a:r>
              <a:rPr lang="fi-FI" sz="2400"/>
              <a:t>Kerätty paikkatieto voidaan tallentaa useaan eri paikkaan, mutta loogisinta on sijoittaa tieto pilveen.</a:t>
            </a:r>
          </a:p>
          <a:p>
            <a:endParaRPr lang="fi-FI" sz="2400"/>
          </a:p>
          <a:p>
            <a:r>
              <a:rPr lang="fi-FI" sz="2400"/>
              <a:t>Toki GIS järjestelmät tukevat tiedon hakua myös yksittäisistä tiedostoista.</a:t>
            </a:r>
          </a:p>
          <a:p>
            <a:endParaRPr lang="fi-FI" sz="3200"/>
          </a:p>
        </p:txBody>
      </p:sp>
    </p:spTree>
    <p:extLst>
      <p:ext uri="{BB962C8B-B14F-4D97-AF65-F5344CB8AC3E}">
        <p14:creationId xmlns:p14="http://schemas.microsoft.com/office/powerpoint/2010/main" val="954161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tallennus</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4524315"/>
          </a:xfrm>
          <a:prstGeom prst="rect">
            <a:avLst/>
          </a:prstGeom>
          <a:noFill/>
        </p:spPr>
        <p:txBody>
          <a:bodyPr wrap="square" rtlCol="0">
            <a:spAutoFit/>
          </a:bodyPr>
          <a:lstStyle/>
          <a:p>
            <a:r>
              <a:rPr lang="fi-FI" sz="2400"/>
              <a:t>Perinteisen tiedon tallentamismuodon, taulukko muotoinen data, jota käytettään valtaosassa sovelluksista sijaan paikkatietojärjestelmät hyödyntävät </a:t>
            </a:r>
            <a:r>
              <a:rPr lang="fi-FI" sz="2400" err="1"/>
              <a:t>geospatiaalista</a:t>
            </a:r>
            <a:r>
              <a:rPr lang="fi-FI" sz="2400"/>
              <a:t> dataa joka on merkitsevästi eri muotoista. </a:t>
            </a:r>
          </a:p>
          <a:p>
            <a:endParaRPr lang="fi-FI" sz="2400"/>
          </a:p>
          <a:p>
            <a:r>
              <a:rPr lang="fi-FI" sz="2400" err="1"/>
              <a:t>Geospatiaalisessa</a:t>
            </a:r>
            <a:r>
              <a:rPr lang="fi-FI" sz="2400"/>
              <a:t> datassa yhdistyvät paikkatieto (piste, jana, alue, kuva) sekä ominaisuustieto (perinteinen taulukkotyyppinen data)</a:t>
            </a:r>
          </a:p>
          <a:p>
            <a:endParaRPr lang="fi-FI" sz="2400"/>
          </a:p>
          <a:p>
            <a:r>
              <a:rPr lang="fi-FI" sz="2400"/>
              <a:t>Yhteen janaan tai alueeseen liittyy sen eri koordinaateissa sama taulukkotyyppinen data</a:t>
            </a:r>
          </a:p>
          <a:p>
            <a:endParaRPr lang="fi-FI" sz="2400"/>
          </a:p>
        </p:txBody>
      </p:sp>
      <p:sp>
        <p:nvSpPr>
          <p:cNvPr id="3" name="Rectangle 2">
            <a:extLst>
              <a:ext uri="{FF2B5EF4-FFF2-40B4-BE49-F238E27FC236}">
                <a16:creationId xmlns:a16="http://schemas.microsoft.com/office/drawing/2014/main" id="{7072DC70-61E2-284B-AE66-01D1E1DDF0EC}"/>
              </a:ext>
            </a:extLst>
          </p:cNvPr>
          <p:cNvSpPr/>
          <p:nvPr/>
        </p:nvSpPr>
        <p:spPr>
          <a:xfrm>
            <a:off x="331236" y="5688989"/>
            <a:ext cx="8031018" cy="369332"/>
          </a:xfrm>
          <a:prstGeom prst="rect">
            <a:avLst/>
          </a:prstGeom>
        </p:spPr>
        <p:txBody>
          <a:bodyPr wrap="square">
            <a:spAutoFit/>
          </a:bodyPr>
          <a:lstStyle/>
          <a:p>
            <a:r>
              <a:rPr lang="fi-FI">
                <a:hlinkClick r:id="rId2"/>
              </a:rPr>
              <a:t>https://www.sciencedirect.com/topics/computer-science/geospatial-data</a:t>
            </a:r>
            <a:endParaRPr lang="fi-FI"/>
          </a:p>
        </p:txBody>
      </p:sp>
    </p:spTree>
    <p:extLst>
      <p:ext uri="{BB962C8B-B14F-4D97-AF65-F5344CB8AC3E}">
        <p14:creationId xmlns:p14="http://schemas.microsoft.com/office/powerpoint/2010/main" val="2069265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tallennus</a:t>
            </a:r>
          </a:p>
        </p:txBody>
      </p:sp>
      <p:graphicFrame>
        <p:nvGraphicFramePr>
          <p:cNvPr id="3" name="Table 2">
            <a:extLst>
              <a:ext uri="{FF2B5EF4-FFF2-40B4-BE49-F238E27FC236}">
                <a16:creationId xmlns:a16="http://schemas.microsoft.com/office/drawing/2014/main" id="{D3973330-D1CA-AB4B-8136-FFD9FF01985D}"/>
              </a:ext>
            </a:extLst>
          </p:cNvPr>
          <p:cNvGraphicFramePr>
            <a:graphicFrameLocks noGrp="1"/>
          </p:cNvGraphicFramePr>
          <p:nvPr>
            <p:extLst>
              <p:ext uri="{D42A27DB-BD31-4B8C-83A1-F6EECF244321}">
                <p14:modId xmlns:p14="http://schemas.microsoft.com/office/powerpoint/2010/main" val="1775988930"/>
              </p:ext>
            </p:extLst>
          </p:nvPr>
        </p:nvGraphicFramePr>
        <p:xfrm>
          <a:off x="4100831" y="1596845"/>
          <a:ext cx="4535055" cy="1103528"/>
        </p:xfrm>
        <a:graphic>
          <a:graphicData uri="http://schemas.openxmlformats.org/drawingml/2006/table">
            <a:tbl>
              <a:tblPr firstRow="1" bandRow="1">
                <a:tableStyleId>{5C22544A-7EE6-4342-B048-85BDC9FD1C3A}</a:tableStyleId>
              </a:tblPr>
              <a:tblGrid>
                <a:gridCol w="1133764">
                  <a:extLst>
                    <a:ext uri="{9D8B030D-6E8A-4147-A177-3AD203B41FA5}">
                      <a16:colId xmlns:a16="http://schemas.microsoft.com/office/drawing/2014/main" val="1305169779"/>
                    </a:ext>
                  </a:extLst>
                </a:gridCol>
                <a:gridCol w="1305546">
                  <a:extLst>
                    <a:ext uri="{9D8B030D-6E8A-4147-A177-3AD203B41FA5}">
                      <a16:colId xmlns:a16="http://schemas.microsoft.com/office/drawing/2014/main" val="1140311923"/>
                    </a:ext>
                  </a:extLst>
                </a:gridCol>
                <a:gridCol w="961981">
                  <a:extLst>
                    <a:ext uri="{9D8B030D-6E8A-4147-A177-3AD203B41FA5}">
                      <a16:colId xmlns:a16="http://schemas.microsoft.com/office/drawing/2014/main" val="2878060804"/>
                    </a:ext>
                  </a:extLst>
                </a:gridCol>
                <a:gridCol w="1133764">
                  <a:extLst>
                    <a:ext uri="{9D8B030D-6E8A-4147-A177-3AD203B41FA5}">
                      <a16:colId xmlns:a16="http://schemas.microsoft.com/office/drawing/2014/main" val="1728900458"/>
                    </a:ext>
                  </a:extLst>
                </a:gridCol>
              </a:tblGrid>
              <a:tr h="275882">
                <a:tc>
                  <a:txBody>
                    <a:bodyPr/>
                    <a:lstStyle/>
                    <a:p>
                      <a:r>
                        <a:rPr lang="fi-FI" sz="1300" err="1"/>
                        <a:t>Rakennus_ID</a:t>
                      </a:r>
                      <a:endParaRPr lang="fi-FI" sz="1300"/>
                    </a:p>
                  </a:txBody>
                  <a:tcPr marL="68026" marR="68026" marT="34013" marB="34013"/>
                </a:tc>
                <a:tc>
                  <a:txBody>
                    <a:bodyPr/>
                    <a:lstStyle/>
                    <a:p>
                      <a:r>
                        <a:rPr lang="fi-FI" sz="1300"/>
                        <a:t>Rakennusvuosi</a:t>
                      </a:r>
                    </a:p>
                  </a:txBody>
                  <a:tcPr marL="68026" marR="68026" marT="34013" marB="34013"/>
                </a:tc>
                <a:tc>
                  <a:txBody>
                    <a:bodyPr/>
                    <a:lstStyle/>
                    <a:p>
                      <a:r>
                        <a:rPr lang="fi-FI" sz="1300"/>
                        <a:t>Ala</a:t>
                      </a:r>
                    </a:p>
                  </a:txBody>
                  <a:tcPr marL="68026" marR="68026" marT="34013" marB="34013"/>
                </a:tc>
                <a:tc>
                  <a:txBody>
                    <a:bodyPr/>
                    <a:lstStyle/>
                    <a:p>
                      <a:r>
                        <a:rPr lang="fi-FI" sz="1300"/>
                        <a:t>Korkeus</a:t>
                      </a:r>
                    </a:p>
                  </a:txBody>
                  <a:tcPr marL="68026" marR="68026" marT="34013" marB="34013"/>
                </a:tc>
                <a:extLst>
                  <a:ext uri="{0D108BD9-81ED-4DB2-BD59-A6C34878D82A}">
                    <a16:rowId xmlns:a16="http://schemas.microsoft.com/office/drawing/2014/main" val="2211608310"/>
                  </a:ext>
                </a:extLst>
              </a:tr>
              <a:tr h="275882">
                <a:tc>
                  <a:txBody>
                    <a:bodyPr/>
                    <a:lstStyle/>
                    <a:p>
                      <a:r>
                        <a:rPr lang="fi-FI" sz="1300"/>
                        <a:t>20020</a:t>
                      </a:r>
                    </a:p>
                  </a:txBody>
                  <a:tcPr marL="68026" marR="68026" marT="34013" marB="34013"/>
                </a:tc>
                <a:tc>
                  <a:txBody>
                    <a:bodyPr/>
                    <a:lstStyle/>
                    <a:p>
                      <a:r>
                        <a:rPr lang="fi-FI" sz="1300"/>
                        <a:t>2011</a:t>
                      </a:r>
                    </a:p>
                  </a:txBody>
                  <a:tcPr marL="68026" marR="68026" marT="34013" marB="34013"/>
                </a:tc>
                <a:tc>
                  <a:txBody>
                    <a:bodyPr/>
                    <a:lstStyle/>
                    <a:p>
                      <a:r>
                        <a:rPr lang="fi-FI" sz="1300"/>
                        <a:t>130</a:t>
                      </a:r>
                    </a:p>
                  </a:txBody>
                  <a:tcPr marL="68026" marR="68026" marT="34013" marB="34013"/>
                </a:tc>
                <a:tc>
                  <a:txBody>
                    <a:bodyPr/>
                    <a:lstStyle/>
                    <a:p>
                      <a:r>
                        <a:rPr lang="fi-FI" sz="1300"/>
                        <a:t>15</a:t>
                      </a:r>
                    </a:p>
                  </a:txBody>
                  <a:tcPr marL="68026" marR="68026" marT="34013" marB="34013"/>
                </a:tc>
                <a:extLst>
                  <a:ext uri="{0D108BD9-81ED-4DB2-BD59-A6C34878D82A}">
                    <a16:rowId xmlns:a16="http://schemas.microsoft.com/office/drawing/2014/main" val="67095416"/>
                  </a:ext>
                </a:extLst>
              </a:tr>
              <a:tr h="275882">
                <a:tc>
                  <a:txBody>
                    <a:bodyPr/>
                    <a:lstStyle/>
                    <a:p>
                      <a:r>
                        <a:rPr lang="fi-FI" sz="1300"/>
                        <a:t>20021</a:t>
                      </a:r>
                    </a:p>
                  </a:txBody>
                  <a:tcPr marL="68026" marR="68026" marT="34013" marB="34013"/>
                </a:tc>
                <a:tc>
                  <a:txBody>
                    <a:bodyPr/>
                    <a:lstStyle/>
                    <a:p>
                      <a:r>
                        <a:rPr lang="fi-FI" sz="1300"/>
                        <a:t>2012</a:t>
                      </a:r>
                    </a:p>
                  </a:txBody>
                  <a:tcPr marL="68026" marR="68026" marT="34013" marB="34013"/>
                </a:tc>
                <a:tc>
                  <a:txBody>
                    <a:bodyPr/>
                    <a:lstStyle/>
                    <a:p>
                      <a:r>
                        <a:rPr lang="fi-FI" sz="1300"/>
                        <a:t>180</a:t>
                      </a:r>
                    </a:p>
                  </a:txBody>
                  <a:tcPr marL="68026" marR="68026" marT="34013" marB="34013"/>
                </a:tc>
                <a:tc>
                  <a:txBody>
                    <a:bodyPr/>
                    <a:lstStyle/>
                    <a:p>
                      <a:r>
                        <a:rPr lang="fi-FI" sz="1300"/>
                        <a:t>17</a:t>
                      </a:r>
                    </a:p>
                  </a:txBody>
                  <a:tcPr marL="68026" marR="68026" marT="34013" marB="34013"/>
                </a:tc>
                <a:extLst>
                  <a:ext uri="{0D108BD9-81ED-4DB2-BD59-A6C34878D82A}">
                    <a16:rowId xmlns:a16="http://schemas.microsoft.com/office/drawing/2014/main" val="3108342910"/>
                  </a:ext>
                </a:extLst>
              </a:tr>
              <a:tr h="275882">
                <a:tc>
                  <a:txBody>
                    <a:bodyPr/>
                    <a:lstStyle/>
                    <a:p>
                      <a:r>
                        <a:rPr lang="fi-FI" sz="1300"/>
                        <a:t>20022</a:t>
                      </a:r>
                    </a:p>
                  </a:txBody>
                  <a:tcPr marL="68026" marR="68026" marT="34013" marB="34013"/>
                </a:tc>
                <a:tc>
                  <a:txBody>
                    <a:bodyPr/>
                    <a:lstStyle/>
                    <a:p>
                      <a:r>
                        <a:rPr lang="fi-FI" sz="1300"/>
                        <a:t>2011</a:t>
                      </a:r>
                    </a:p>
                  </a:txBody>
                  <a:tcPr marL="68026" marR="68026" marT="34013" marB="34013"/>
                </a:tc>
                <a:tc>
                  <a:txBody>
                    <a:bodyPr/>
                    <a:lstStyle/>
                    <a:p>
                      <a:r>
                        <a:rPr lang="fi-FI" sz="1300"/>
                        <a:t>90</a:t>
                      </a:r>
                    </a:p>
                  </a:txBody>
                  <a:tcPr marL="68026" marR="68026" marT="34013" marB="34013"/>
                </a:tc>
                <a:tc>
                  <a:txBody>
                    <a:bodyPr/>
                    <a:lstStyle/>
                    <a:p>
                      <a:r>
                        <a:rPr lang="fi-FI" sz="1300"/>
                        <a:t>14</a:t>
                      </a:r>
                    </a:p>
                  </a:txBody>
                  <a:tcPr marL="68026" marR="68026" marT="34013" marB="34013"/>
                </a:tc>
                <a:extLst>
                  <a:ext uri="{0D108BD9-81ED-4DB2-BD59-A6C34878D82A}">
                    <a16:rowId xmlns:a16="http://schemas.microsoft.com/office/drawing/2014/main" val="3011008833"/>
                  </a:ext>
                </a:extLst>
              </a:tr>
            </a:tbl>
          </a:graphicData>
        </a:graphic>
      </p:graphicFrame>
      <p:sp>
        <p:nvSpPr>
          <p:cNvPr id="4" name="Rectangle 3">
            <a:extLst>
              <a:ext uri="{FF2B5EF4-FFF2-40B4-BE49-F238E27FC236}">
                <a16:creationId xmlns:a16="http://schemas.microsoft.com/office/drawing/2014/main" id="{2B9F8D03-A950-4449-8D78-66DF4ABA7D0B}"/>
              </a:ext>
            </a:extLst>
          </p:cNvPr>
          <p:cNvSpPr/>
          <p:nvPr/>
        </p:nvSpPr>
        <p:spPr>
          <a:xfrm>
            <a:off x="331236" y="1332468"/>
            <a:ext cx="3629776" cy="369332"/>
          </a:xfrm>
          <a:prstGeom prst="rect">
            <a:avLst/>
          </a:prstGeom>
        </p:spPr>
        <p:txBody>
          <a:bodyPr wrap="none">
            <a:spAutoFit/>
          </a:bodyPr>
          <a:lstStyle/>
          <a:p>
            <a:r>
              <a:rPr lang="fi-FI"/>
              <a:t>Perinteinen taulukkomuotoinen data</a:t>
            </a:r>
          </a:p>
        </p:txBody>
      </p:sp>
      <p:pic>
        <p:nvPicPr>
          <p:cNvPr id="6" name="Picture 5">
            <a:extLst>
              <a:ext uri="{FF2B5EF4-FFF2-40B4-BE49-F238E27FC236}">
                <a16:creationId xmlns:a16="http://schemas.microsoft.com/office/drawing/2014/main" id="{6E704691-64C2-7140-BB97-EDCC5A31D64B}"/>
              </a:ext>
            </a:extLst>
          </p:cNvPr>
          <p:cNvPicPr>
            <a:picLocks noChangeAspect="1"/>
          </p:cNvPicPr>
          <p:nvPr/>
        </p:nvPicPr>
        <p:blipFill>
          <a:blip r:embed="rId2"/>
          <a:stretch>
            <a:fillRect/>
          </a:stretch>
        </p:blipFill>
        <p:spPr>
          <a:xfrm>
            <a:off x="331236" y="2844799"/>
            <a:ext cx="5046625" cy="3741305"/>
          </a:xfrm>
          <a:prstGeom prst="rect">
            <a:avLst/>
          </a:prstGeom>
        </p:spPr>
      </p:pic>
      <p:sp>
        <p:nvSpPr>
          <p:cNvPr id="7" name="Rectangle 6">
            <a:extLst>
              <a:ext uri="{FF2B5EF4-FFF2-40B4-BE49-F238E27FC236}">
                <a16:creationId xmlns:a16="http://schemas.microsoft.com/office/drawing/2014/main" id="{8230C0C9-94BB-3547-B777-80511AF482E2}"/>
              </a:ext>
            </a:extLst>
          </p:cNvPr>
          <p:cNvSpPr/>
          <p:nvPr/>
        </p:nvSpPr>
        <p:spPr>
          <a:xfrm>
            <a:off x="5682661" y="3298463"/>
            <a:ext cx="2171748" cy="369332"/>
          </a:xfrm>
          <a:prstGeom prst="rect">
            <a:avLst/>
          </a:prstGeom>
        </p:spPr>
        <p:txBody>
          <a:bodyPr wrap="none">
            <a:spAutoFit/>
          </a:bodyPr>
          <a:lstStyle/>
          <a:p>
            <a:r>
              <a:rPr lang="fi-FI" err="1"/>
              <a:t>Geospatiaalinen</a:t>
            </a:r>
            <a:r>
              <a:rPr lang="fi-FI"/>
              <a:t> data</a:t>
            </a:r>
          </a:p>
        </p:txBody>
      </p:sp>
      <p:cxnSp>
        <p:nvCxnSpPr>
          <p:cNvPr id="8" name="Straight Arrow Connector 7">
            <a:extLst>
              <a:ext uri="{FF2B5EF4-FFF2-40B4-BE49-F238E27FC236}">
                <a16:creationId xmlns:a16="http://schemas.microsoft.com/office/drawing/2014/main" id="{39DF90FA-A91F-204D-BAAD-AF2509F72302}"/>
              </a:ext>
            </a:extLst>
          </p:cNvPr>
          <p:cNvCxnSpPr>
            <a:cxnSpLocks/>
          </p:cNvCxnSpPr>
          <p:nvPr/>
        </p:nvCxnSpPr>
        <p:spPr>
          <a:xfrm flipV="1">
            <a:off x="2022764" y="3298463"/>
            <a:ext cx="0" cy="17353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528FFFE-1F73-8045-9A4E-80646CFE5039}"/>
              </a:ext>
            </a:extLst>
          </p:cNvPr>
          <p:cNvSpPr/>
          <p:nvPr/>
        </p:nvSpPr>
        <p:spPr>
          <a:xfrm>
            <a:off x="331236" y="3513906"/>
            <a:ext cx="2401454" cy="307777"/>
          </a:xfrm>
          <a:prstGeom prst="rect">
            <a:avLst/>
          </a:prstGeom>
        </p:spPr>
        <p:txBody>
          <a:bodyPr wrap="square">
            <a:spAutoFit/>
          </a:bodyPr>
          <a:lstStyle/>
          <a:p>
            <a:r>
              <a:rPr lang="fi-FI" sz="1400"/>
              <a:t>64.23434,23.123434</a:t>
            </a:r>
          </a:p>
        </p:txBody>
      </p:sp>
    </p:spTree>
    <p:extLst>
      <p:ext uri="{BB962C8B-B14F-4D97-AF65-F5344CB8AC3E}">
        <p14:creationId xmlns:p14="http://schemas.microsoft.com/office/powerpoint/2010/main" val="4207251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haku</a:t>
            </a:r>
          </a:p>
        </p:txBody>
      </p:sp>
      <p:sp>
        <p:nvSpPr>
          <p:cNvPr id="8" name="TextBox 7">
            <a:extLst>
              <a:ext uri="{FF2B5EF4-FFF2-40B4-BE49-F238E27FC236}">
                <a16:creationId xmlns:a16="http://schemas.microsoft.com/office/drawing/2014/main" id="{B8C61767-9EBE-A94A-BF06-7C9DDCC3653B}"/>
              </a:ext>
            </a:extLst>
          </p:cNvPr>
          <p:cNvSpPr txBox="1"/>
          <p:nvPr/>
        </p:nvSpPr>
        <p:spPr>
          <a:xfrm>
            <a:off x="331236" y="1349340"/>
            <a:ext cx="8262258" cy="3539430"/>
          </a:xfrm>
          <a:prstGeom prst="rect">
            <a:avLst/>
          </a:prstGeom>
          <a:noFill/>
        </p:spPr>
        <p:txBody>
          <a:bodyPr wrap="square" rtlCol="0">
            <a:spAutoFit/>
          </a:bodyPr>
          <a:lstStyle/>
          <a:p>
            <a:r>
              <a:rPr lang="fi-FI" sz="2400"/>
              <a:t>Paikkatietojärjestelmiin voidaan tuoda tietoa erilaisin tavoin, näitä ovat:</a:t>
            </a:r>
          </a:p>
          <a:p>
            <a:endParaRPr lang="fi-FI" sz="2400"/>
          </a:p>
          <a:p>
            <a:pPr marL="342900" indent="-342900">
              <a:buFontTx/>
              <a:buChar char="-"/>
            </a:pPr>
            <a:r>
              <a:rPr lang="fi-FI" sz="2400"/>
              <a:t>Tiedostot</a:t>
            </a:r>
          </a:p>
          <a:p>
            <a:pPr marL="342900" indent="-342900">
              <a:buFontTx/>
              <a:buChar char="-"/>
            </a:pPr>
            <a:r>
              <a:rPr lang="fi-FI" sz="2400"/>
              <a:t>Pilvessä sijaitsevat palvelimet</a:t>
            </a:r>
          </a:p>
          <a:p>
            <a:pPr marL="342900" indent="-342900">
              <a:buFontTx/>
              <a:buChar char="-"/>
            </a:pPr>
            <a:endParaRPr lang="fi-FI" sz="2400"/>
          </a:p>
          <a:p>
            <a:r>
              <a:rPr lang="fi-FI" sz="2400"/>
              <a:t>Tiedot voivat olla useassa eri formaatissa, seuraavassa kuvattuna yleisimpiä</a:t>
            </a:r>
          </a:p>
          <a:p>
            <a:endParaRPr lang="fi-FI" sz="3200"/>
          </a:p>
        </p:txBody>
      </p:sp>
    </p:spTree>
    <p:extLst>
      <p:ext uri="{BB962C8B-B14F-4D97-AF65-F5344CB8AC3E}">
        <p14:creationId xmlns:p14="http://schemas.microsoft.com/office/powerpoint/2010/main" val="8158562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haku</a:t>
            </a:r>
          </a:p>
        </p:txBody>
      </p:sp>
      <p:sp>
        <p:nvSpPr>
          <p:cNvPr id="8" name="TextBox 7">
            <a:extLst>
              <a:ext uri="{FF2B5EF4-FFF2-40B4-BE49-F238E27FC236}">
                <a16:creationId xmlns:a16="http://schemas.microsoft.com/office/drawing/2014/main" id="{B8C61767-9EBE-A94A-BF06-7C9DDCC3653B}"/>
              </a:ext>
            </a:extLst>
          </p:cNvPr>
          <p:cNvSpPr txBox="1"/>
          <p:nvPr/>
        </p:nvSpPr>
        <p:spPr>
          <a:xfrm>
            <a:off x="331236" y="1349340"/>
            <a:ext cx="8262258" cy="1692771"/>
          </a:xfrm>
          <a:prstGeom prst="rect">
            <a:avLst/>
          </a:prstGeom>
          <a:noFill/>
        </p:spPr>
        <p:txBody>
          <a:bodyPr wrap="square" rtlCol="0">
            <a:spAutoFit/>
          </a:bodyPr>
          <a:lstStyle/>
          <a:p>
            <a:r>
              <a:rPr lang="fi-FI" sz="2400"/>
              <a:t>Tiedostoissa sijaitset paikkatiedot ladataan suoraan ohjelmaan tai ne tallennetaan saatavilla pilvessä sijaitsemaan sisällönhallintapalvelimeen</a:t>
            </a:r>
          </a:p>
          <a:p>
            <a:endParaRPr lang="fi-FI" sz="3200"/>
          </a:p>
        </p:txBody>
      </p:sp>
      <p:sp>
        <p:nvSpPr>
          <p:cNvPr id="5" name="TextBox 4">
            <a:extLst>
              <a:ext uri="{FF2B5EF4-FFF2-40B4-BE49-F238E27FC236}">
                <a16:creationId xmlns:a16="http://schemas.microsoft.com/office/drawing/2014/main" id="{62026A34-825A-564E-B3D1-A2AA6446DA1A}"/>
              </a:ext>
            </a:extLst>
          </p:cNvPr>
          <p:cNvSpPr txBox="1"/>
          <p:nvPr/>
        </p:nvSpPr>
        <p:spPr>
          <a:xfrm>
            <a:off x="3688730" y="6515154"/>
            <a:ext cx="8262258" cy="523220"/>
          </a:xfrm>
          <a:prstGeom prst="rect">
            <a:avLst/>
          </a:prstGeom>
          <a:noFill/>
        </p:spPr>
        <p:txBody>
          <a:bodyPr wrap="square" rtlCol="0">
            <a:spAutoFit/>
          </a:bodyPr>
          <a:lstStyle/>
          <a:p>
            <a:r>
              <a:rPr lang="fi-FI" sz="1200"/>
              <a:t>Kuva: </a:t>
            </a:r>
            <a:r>
              <a:rPr lang="fi-FI" sz="1200" err="1"/>
              <a:t>Eclipse.org</a:t>
            </a:r>
            <a:endParaRPr lang="fi-FI" sz="1200"/>
          </a:p>
          <a:p>
            <a:endParaRPr lang="fi-FI" sz="1600"/>
          </a:p>
        </p:txBody>
      </p:sp>
    </p:spTree>
    <p:extLst>
      <p:ext uri="{BB962C8B-B14F-4D97-AF65-F5344CB8AC3E}">
        <p14:creationId xmlns:p14="http://schemas.microsoft.com/office/powerpoint/2010/main" val="584630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haku</a:t>
            </a:r>
          </a:p>
        </p:txBody>
      </p:sp>
      <p:sp>
        <p:nvSpPr>
          <p:cNvPr id="8" name="TextBox 7">
            <a:extLst>
              <a:ext uri="{FF2B5EF4-FFF2-40B4-BE49-F238E27FC236}">
                <a16:creationId xmlns:a16="http://schemas.microsoft.com/office/drawing/2014/main" id="{B8C61767-9EBE-A94A-BF06-7C9DDCC3653B}"/>
              </a:ext>
            </a:extLst>
          </p:cNvPr>
          <p:cNvSpPr txBox="1"/>
          <p:nvPr/>
        </p:nvSpPr>
        <p:spPr>
          <a:xfrm>
            <a:off x="331236" y="1349340"/>
            <a:ext cx="8262258" cy="1323439"/>
          </a:xfrm>
          <a:prstGeom prst="rect">
            <a:avLst/>
          </a:prstGeom>
          <a:noFill/>
        </p:spPr>
        <p:txBody>
          <a:bodyPr wrap="square" rtlCol="0">
            <a:spAutoFit/>
          </a:bodyPr>
          <a:lstStyle/>
          <a:p>
            <a:r>
              <a:rPr lang="fi-FI" sz="2400"/>
              <a:t>Pilvessä sijaitsevat paikkatiedot haetaan pääosin HTTP(S) protokollan kautta käyttäen eri formaatteja</a:t>
            </a:r>
          </a:p>
          <a:p>
            <a:endParaRPr lang="fi-FI" sz="3200"/>
          </a:p>
        </p:txBody>
      </p:sp>
      <p:pic>
        <p:nvPicPr>
          <p:cNvPr id="3" name="Picture 2">
            <a:extLst>
              <a:ext uri="{FF2B5EF4-FFF2-40B4-BE49-F238E27FC236}">
                <a16:creationId xmlns:a16="http://schemas.microsoft.com/office/drawing/2014/main" id="{73DCD2A0-7C77-084B-8D03-9657027EF61A}"/>
              </a:ext>
            </a:extLst>
          </p:cNvPr>
          <p:cNvPicPr>
            <a:picLocks noChangeAspect="1"/>
          </p:cNvPicPr>
          <p:nvPr/>
        </p:nvPicPr>
        <p:blipFill>
          <a:blip r:embed="rId2"/>
          <a:stretch>
            <a:fillRect/>
          </a:stretch>
        </p:blipFill>
        <p:spPr>
          <a:xfrm>
            <a:off x="3688730" y="2798617"/>
            <a:ext cx="5344434" cy="3978147"/>
          </a:xfrm>
          <a:prstGeom prst="rect">
            <a:avLst/>
          </a:prstGeom>
        </p:spPr>
      </p:pic>
      <p:sp>
        <p:nvSpPr>
          <p:cNvPr id="5" name="TextBox 4">
            <a:extLst>
              <a:ext uri="{FF2B5EF4-FFF2-40B4-BE49-F238E27FC236}">
                <a16:creationId xmlns:a16="http://schemas.microsoft.com/office/drawing/2014/main" id="{62026A34-825A-564E-B3D1-A2AA6446DA1A}"/>
              </a:ext>
            </a:extLst>
          </p:cNvPr>
          <p:cNvSpPr txBox="1"/>
          <p:nvPr/>
        </p:nvSpPr>
        <p:spPr>
          <a:xfrm>
            <a:off x="3688730" y="6515154"/>
            <a:ext cx="8262258" cy="523220"/>
          </a:xfrm>
          <a:prstGeom prst="rect">
            <a:avLst/>
          </a:prstGeom>
          <a:noFill/>
        </p:spPr>
        <p:txBody>
          <a:bodyPr wrap="square" rtlCol="0">
            <a:spAutoFit/>
          </a:bodyPr>
          <a:lstStyle/>
          <a:p>
            <a:r>
              <a:rPr lang="fi-FI" sz="1200"/>
              <a:t>Kuva: </a:t>
            </a:r>
            <a:r>
              <a:rPr lang="fi-FI" sz="1200" err="1"/>
              <a:t>Eclipse.org</a:t>
            </a:r>
            <a:endParaRPr lang="fi-FI" sz="1200"/>
          </a:p>
          <a:p>
            <a:endParaRPr lang="fi-FI" sz="1600"/>
          </a:p>
        </p:txBody>
      </p:sp>
    </p:spTree>
    <p:extLst>
      <p:ext uri="{BB962C8B-B14F-4D97-AF65-F5344CB8AC3E}">
        <p14:creationId xmlns:p14="http://schemas.microsoft.com/office/powerpoint/2010/main" val="1419788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haku</a:t>
            </a:r>
          </a:p>
        </p:txBody>
      </p:sp>
      <p:sp>
        <p:nvSpPr>
          <p:cNvPr id="8" name="TextBox 7">
            <a:extLst>
              <a:ext uri="{FF2B5EF4-FFF2-40B4-BE49-F238E27FC236}">
                <a16:creationId xmlns:a16="http://schemas.microsoft.com/office/drawing/2014/main" id="{B8C61767-9EBE-A94A-BF06-7C9DDCC3653B}"/>
              </a:ext>
            </a:extLst>
          </p:cNvPr>
          <p:cNvSpPr txBox="1"/>
          <p:nvPr/>
        </p:nvSpPr>
        <p:spPr>
          <a:xfrm>
            <a:off x="331236" y="1349340"/>
            <a:ext cx="8262258" cy="3046988"/>
          </a:xfrm>
          <a:prstGeom prst="rect">
            <a:avLst/>
          </a:prstGeom>
          <a:noFill/>
        </p:spPr>
        <p:txBody>
          <a:bodyPr wrap="square" rtlCol="0">
            <a:spAutoFit/>
          </a:bodyPr>
          <a:lstStyle/>
          <a:p>
            <a:r>
              <a:rPr lang="fi-FI" sz="2400" b="1" err="1"/>
              <a:t>Tile</a:t>
            </a:r>
            <a:r>
              <a:rPr lang="fi-FI" sz="2400" b="1"/>
              <a:t> </a:t>
            </a:r>
            <a:r>
              <a:rPr lang="fi-FI" sz="2400" b="1" err="1"/>
              <a:t>layers</a:t>
            </a:r>
            <a:r>
              <a:rPr lang="fi-FI" sz="2400" b="1"/>
              <a:t> (laatta kerrokset)</a:t>
            </a:r>
          </a:p>
          <a:p>
            <a:endParaRPr lang="fi-FI" sz="2400"/>
          </a:p>
          <a:p>
            <a:r>
              <a:rPr lang="fi-FI" sz="2400"/>
              <a:t>Laatat muodostavat kartalle neliömuotoisia alueita jotka sisältävät joko vektorimuotoista tai rasterimuotoista tietoa.</a:t>
            </a:r>
          </a:p>
          <a:p>
            <a:endParaRPr lang="fi-FI" sz="2400"/>
          </a:p>
          <a:p>
            <a:r>
              <a:rPr lang="fi-FI" sz="2400"/>
              <a:t>Mm. Pohjakartat ovat laatta muotoista dataa</a:t>
            </a:r>
          </a:p>
          <a:p>
            <a:endParaRPr lang="fi-FI" sz="2400"/>
          </a:p>
          <a:p>
            <a:r>
              <a:rPr lang="fi-FI" sz="2400"/>
              <a:t>Laatat voidaan toimittaa WMS/WMTS rajapintojen kautta</a:t>
            </a:r>
            <a:endParaRPr lang="fi-FI" sz="3200"/>
          </a:p>
        </p:txBody>
      </p:sp>
      <p:pic>
        <p:nvPicPr>
          <p:cNvPr id="4" name="Picture 3">
            <a:extLst>
              <a:ext uri="{FF2B5EF4-FFF2-40B4-BE49-F238E27FC236}">
                <a16:creationId xmlns:a16="http://schemas.microsoft.com/office/drawing/2014/main" id="{FB21AE94-7D61-A140-B93E-B01C59DC64DC}"/>
              </a:ext>
            </a:extLst>
          </p:cNvPr>
          <p:cNvPicPr>
            <a:picLocks noChangeAspect="1"/>
          </p:cNvPicPr>
          <p:nvPr/>
        </p:nvPicPr>
        <p:blipFill>
          <a:blip r:embed="rId2"/>
          <a:stretch>
            <a:fillRect/>
          </a:stretch>
        </p:blipFill>
        <p:spPr>
          <a:xfrm>
            <a:off x="5029743" y="4304145"/>
            <a:ext cx="3959547" cy="2462645"/>
          </a:xfrm>
          <a:prstGeom prst="rect">
            <a:avLst/>
          </a:prstGeom>
        </p:spPr>
      </p:pic>
    </p:spTree>
    <p:extLst>
      <p:ext uri="{BB962C8B-B14F-4D97-AF65-F5344CB8AC3E}">
        <p14:creationId xmlns:p14="http://schemas.microsoft.com/office/powerpoint/2010/main" val="2333086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haku</a:t>
            </a:r>
          </a:p>
        </p:txBody>
      </p:sp>
      <p:sp>
        <p:nvSpPr>
          <p:cNvPr id="8" name="TextBox 7">
            <a:extLst>
              <a:ext uri="{FF2B5EF4-FFF2-40B4-BE49-F238E27FC236}">
                <a16:creationId xmlns:a16="http://schemas.microsoft.com/office/drawing/2014/main" id="{B8C61767-9EBE-A94A-BF06-7C9DDCC3653B}"/>
              </a:ext>
            </a:extLst>
          </p:cNvPr>
          <p:cNvSpPr txBox="1"/>
          <p:nvPr/>
        </p:nvSpPr>
        <p:spPr>
          <a:xfrm>
            <a:off x="331236" y="1349340"/>
            <a:ext cx="8262258" cy="2677656"/>
          </a:xfrm>
          <a:prstGeom prst="rect">
            <a:avLst/>
          </a:prstGeom>
          <a:noFill/>
        </p:spPr>
        <p:txBody>
          <a:bodyPr wrap="square" rtlCol="0">
            <a:spAutoFit/>
          </a:bodyPr>
          <a:lstStyle/>
          <a:p>
            <a:r>
              <a:rPr lang="fi-FI" sz="2400" b="1" err="1"/>
              <a:t>Shapefiles</a:t>
            </a:r>
            <a:r>
              <a:rPr lang="fi-FI" sz="2400" b="1"/>
              <a:t> (muototiedosto?)</a:t>
            </a:r>
          </a:p>
          <a:p>
            <a:endParaRPr lang="fi-FI" sz="2400"/>
          </a:p>
          <a:p>
            <a:r>
              <a:rPr lang="fi-FI" sz="2400"/>
              <a:t>Koostuu tiedostoista jotka kuvaavat ominaisuuden, sijainnin, muodon, sekä siihen liittyvät tiedot</a:t>
            </a:r>
          </a:p>
          <a:p>
            <a:endParaRPr lang="fi-FI" sz="2400"/>
          </a:p>
          <a:p>
            <a:r>
              <a:rPr lang="fi-FI" sz="2400"/>
              <a:t>Pakataan usein .</a:t>
            </a:r>
            <a:r>
              <a:rPr lang="fi-FI" sz="2400" err="1"/>
              <a:t>zip</a:t>
            </a:r>
            <a:r>
              <a:rPr lang="fi-FI" sz="2400"/>
              <a:t> tiedostoksi, purettuna sisältää useita tiedostoja jotka liittyvät toisiinsa</a:t>
            </a:r>
            <a:endParaRPr lang="fi-FI" sz="3200"/>
          </a:p>
        </p:txBody>
      </p:sp>
      <p:pic>
        <p:nvPicPr>
          <p:cNvPr id="3" name="Picture 2">
            <a:extLst>
              <a:ext uri="{FF2B5EF4-FFF2-40B4-BE49-F238E27FC236}">
                <a16:creationId xmlns:a16="http://schemas.microsoft.com/office/drawing/2014/main" id="{B5BF1536-E77A-814D-9783-05020C77E712}"/>
              </a:ext>
            </a:extLst>
          </p:cNvPr>
          <p:cNvPicPr>
            <a:picLocks noChangeAspect="1"/>
          </p:cNvPicPr>
          <p:nvPr/>
        </p:nvPicPr>
        <p:blipFill>
          <a:blip r:embed="rId2"/>
          <a:stretch>
            <a:fillRect/>
          </a:stretch>
        </p:blipFill>
        <p:spPr>
          <a:xfrm>
            <a:off x="4900469" y="4113646"/>
            <a:ext cx="4086514" cy="2661714"/>
          </a:xfrm>
          <a:prstGeom prst="rect">
            <a:avLst/>
          </a:prstGeom>
        </p:spPr>
      </p:pic>
    </p:spTree>
    <p:extLst>
      <p:ext uri="{BB962C8B-B14F-4D97-AF65-F5344CB8AC3E}">
        <p14:creationId xmlns:p14="http://schemas.microsoft.com/office/powerpoint/2010/main" val="1009187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haku</a:t>
            </a:r>
          </a:p>
        </p:txBody>
      </p:sp>
      <p:sp>
        <p:nvSpPr>
          <p:cNvPr id="8" name="TextBox 7">
            <a:extLst>
              <a:ext uri="{FF2B5EF4-FFF2-40B4-BE49-F238E27FC236}">
                <a16:creationId xmlns:a16="http://schemas.microsoft.com/office/drawing/2014/main" id="{B8C61767-9EBE-A94A-BF06-7C9DDCC3653B}"/>
              </a:ext>
            </a:extLst>
          </p:cNvPr>
          <p:cNvSpPr txBox="1"/>
          <p:nvPr/>
        </p:nvSpPr>
        <p:spPr>
          <a:xfrm>
            <a:off x="331236" y="1349340"/>
            <a:ext cx="8262258" cy="4154984"/>
          </a:xfrm>
          <a:prstGeom prst="rect">
            <a:avLst/>
          </a:prstGeom>
          <a:noFill/>
        </p:spPr>
        <p:txBody>
          <a:bodyPr wrap="square" rtlCol="0">
            <a:spAutoFit/>
          </a:bodyPr>
          <a:lstStyle/>
          <a:p>
            <a:r>
              <a:rPr lang="fi-FI" sz="2400" b="1"/>
              <a:t>CSV, TXT, and GPX tiedostot</a:t>
            </a:r>
          </a:p>
          <a:p>
            <a:endParaRPr lang="fi-FI" sz="2400"/>
          </a:p>
          <a:p>
            <a:r>
              <a:rPr lang="fi-FI" sz="2400"/>
              <a:t>Pilkuilla eroteltu (.</a:t>
            </a:r>
            <a:r>
              <a:rPr lang="fi-FI" sz="2400" err="1"/>
              <a:t>csv</a:t>
            </a:r>
            <a:r>
              <a:rPr lang="fi-FI" sz="2400"/>
              <a:t>), eroteltu (.txt) tai GPS </a:t>
            </a:r>
            <a:r>
              <a:rPr lang="fi-FI" sz="2400" err="1"/>
              <a:t>Exhange</a:t>
            </a:r>
            <a:r>
              <a:rPr lang="fi-FI" sz="2400"/>
              <a:t> (.</a:t>
            </a:r>
            <a:r>
              <a:rPr lang="fi-FI" sz="2400" err="1"/>
              <a:t>gpx</a:t>
            </a:r>
            <a:r>
              <a:rPr lang="fi-FI" sz="2400"/>
              <a:t>) voivat toimia myös tiedon lähteinä.</a:t>
            </a:r>
          </a:p>
          <a:p>
            <a:endParaRPr lang="fi-FI" sz="2400"/>
          </a:p>
          <a:p>
            <a:r>
              <a:rPr lang="fi-FI" sz="2400"/>
              <a:t>Näissä tiedostoissa (.</a:t>
            </a:r>
            <a:r>
              <a:rPr lang="fi-FI" sz="2400" err="1"/>
              <a:t>csv</a:t>
            </a:r>
            <a:r>
              <a:rPr lang="fi-FI" sz="2400"/>
              <a:t> ja .txt) jokaisella tiedoston rivillä on tiettyyn paikkaan liittyvää tietoa. Koska riville mahtuu rajattu määrät tietoa voidaan näillä tiedostoilla esittää rajoitetusti tietoa</a:t>
            </a:r>
          </a:p>
          <a:p>
            <a:endParaRPr lang="fi-FI" sz="2400"/>
          </a:p>
          <a:p>
            <a:r>
              <a:rPr lang="fi-FI" sz="2400"/>
              <a:t>.</a:t>
            </a:r>
            <a:r>
              <a:rPr lang="fi-FI" sz="2400" err="1"/>
              <a:t>gpx</a:t>
            </a:r>
            <a:r>
              <a:rPr lang="fi-FI" sz="2400"/>
              <a:t> tiedosto taas on useiden GPS-paikantimien käyttämä formaatti jolla voidaan tuoda mm. reittitietoja kartalle</a:t>
            </a:r>
            <a:endParaRPr lang="fi-FI" sz="3200"/>
          </a:p>
        </p:txBody>
      </p:sp>
    </p:spTree>
    <p:extLst>
      <p:ext uri="{BB962C8B-B14F-4D97-AF65-F5344CB8AC3E}">
        <p14:creationId xmlns:p14="http://schemas.microsoft.com/office/powerpoint/2010/main" val="1109239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haku</a:t>
            </a:r>
          </a:p>
        </p:txBody>
      </p:sp>
      <p:sp>
        <p:nvSpPr>
          <p:cNvPr id="8" name="TextBox 7">
            <a:extLst>
              <a:ext uri="{FF2B5EF4-FFF2-40B4-BE49-F238E27FC236}">
                <a16:creationId xmlns:a16="http://schemas.microsoft.com/office/drawing/2014/main" id="{B8C61767-9EBE-A94A-BF06-7C9DDCC3653B}"/>
              </a:ext>
            </a:extLst>
          </p:cNvPr>
          <p:cNvSpPr txBox="1"/>
          <p:nvPr/>
        </p:nvSpPr>
        <p:spPr>
          <a:xfrm>
            <a:off x="331236" y="1349340"/>
            <a:ext cx="8262258" cy="4001095"/>
          </a:xfrm>
          <a:prstGeom prst="rect">
            <a:avLst/>
          </a:prstGeom>
          <a:noFill/>
        </p:spPr>
        <p:txBody>
          <a:bodyPr wrap="square" rtlCol="0">
            <a:spAutoFit/>
          </a:bodyPr>
          <a:lstStyle/>
          <a:p>
            <a:r>
              <a:rPr lang="fi-FI" sz="2400" b="1"/>
              <a:t>OGC -rajapinnat</a:t>
            </a:r>
          </a:p>
          <a:p>
            <a:endParaRPr lang="fi-FI" sz="2400"/>
          </a:p>
          <a:p>
            <a:r>
              <a:rPr lang="fi-FI" sz="2400"/>
              <a:t>OGC rajapinnat ovat vapaaehtoisten organisaation kehittämiä standardeja joita hyödynnetään paikkatietojärjestelmissä.</a:t>
            </a:r>
          </a:p>
          <a:p>
            <a:endParaRPr lang="fi-FI" sz="2400"/>
          </a:p>
          <a:p>
            <a:r>
              <a:rPr lang="fi-FI" sz="2400" err="1"/>
              <a:t>OCG:n</a:t>
            </a:r>
            <a:r>
              <a:rPr lang="fi-FI" sz="2400"/>
              <a:t> mukaisia rajapintoja ovat mm:</a:t>
            </a:r>
          </a:p>
          <a:p>
            <a:endParaRPr lang="fi-FI" sz="2400"/>
          </a:p>
          <a:p>
            <a:r>
              <a:rPr lang="fi-FI"/>
              <a:t>- OGC Web Feature Service (WFS)</a:t>
            </a:r>
          </a:p>
          <a:p>
            <a:r>
              <a:rPr lang="fi-FI"/>
              <a:t>- OGC Web </a:t>
            </a:r>
            <a:r>
              <a:rPr lang="fi-FI" err="1"/>
              <a:t>Map</a:t>
            </a:r>
            <a:r>
              <a:rPr lang="fi-FI"/>
              <a:t> Service (WMS)</a:t>
            </a:r>
          </a:p>
          <a:p>
            <a:r>
              <a:rPr lang="fi-FI"/>
              <a:t>- OGC Web </a:t>
            </a:r>
            <a:r>
              <a:rPr lang="fi-FI" err="1"/>
              <a:t>Map</a:t>
            </a:r>
            <a:r>
              <a:rPr lang="fi-FI"/>
              <a:t> </a:t>
            </a:r>
            <a:r>
              <a:rPr lang="fi-FI" err="1"/>
              <a:t>Tile</a:t>
            </a:r>
            <a:r>
              <a:rPr lang="fi-FI"/>
              <a:t> Service (WMTS)</a:t>
            </a:r>
          </a:p>
          <a:p>
            <a:endParaRPr lang="fi-FI" sz="3200"/>
          </a:p>
        </p:txBody>
      </p:sp>
    </p:spTree>
    <p:extLst>
      <p:ext uri="{BB962C8B-B14F-4D97-AF65-F5344CB8AC3E}">
        <p14:creationId xmlns:p14="http://schemas.microsoft.com/office/powerpoint/2010/main" val="52472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830997"/>
          </a:xfrm>
          <a:prstGeom prst="rect">
            <a:avLst/>
          </a:prstGeom>
          <a:noFill/>
        </p:spPr>
        <p:txBody>
          <a:bodyPr wrap="square" rtlCol="0">
            <a:spAutoFit/>
          </a:bodyPr>
          <a:lstStyle/>
          <a:p>
            <a:r>
              <a:rPr lang="fi-FI" sz="2400"/>
              <a:t>Googlen karttapalvelussa voidaan tarkastella reittejä ja niiden matkustusaikaa. Google tuottaa karttaan myös liikennetietoja.</a:t>
            </a:r>
          </a:p>
        </p:txBody>
      </p:sp>
      <p:sp>
        <p:nvSpPr>
          <p:cNvPr id="8" name="Rectangle 7">
            <a:extLst>
              <a:ext uri="{FF2B5EF4-FFF2-40B4-BE49-F238E27FC236}">
                <a16:creationId xmlns:a16="http://schemas.microsoft.com/office/drawing/2014/main" id="{442A210C-ED19-3A4E-A018-A709007A461E}"/>
              </a:ext>
            </a:extLst>
          </p:cNvPr>
          <p:cNvSpPr/>
          <p:nvPr/>
        </p:nvSpPr>
        <p:spPr>
          <a:xfrm>
            <a:off x="442531" y="6281219"/>
            <a:ext cx="3211135" cy="369332"/>
          </a:xfrm>
          <a:prstGeom prst="rect">
            <a:avLst/>
          </a:prstGeom>
        </p:spPr>
        <p:txBody>
          <a:bodyPr wrap="none">
            <a:spAutoFit/>
          </a:bodyPr>
          <a:lstStyle/>
          <a:p>
            <a:r>
              <a:rPr lang="fi-FI"/>
              <a:t>Kuva: </a:t>
            </a:r>
            <a:r>
              <a:rPr lang="fi-FI">
                <a:hlinkClick r:id="rId2"/>
              </a:rPr>
              <a:t>https://maps.google.com/</a:t>
            </a:r>
            <a:endParaRPr lang="fi-FI"/>
          </a:p>
        </p:txBody>
      </p:sp>
      <p:pic>
        <p:nvPicPr>
          <p:cNvPr id="3" name="Picture 2">
            <a:extLst>
              <a:ext uri="{FF2B5EF4-FFF2-40B4-BE49-F238E27FC236}">
                <a16:creationId xmlns:a16="http://schemas.microsoft.com/office/drawing/2014/main" id="{BEE1B3AE-9FE1-8641-BF00-7B88EE545665}"/>
              </a:ext>
            </a:extLst>
          </p:cNvPr>
          <p:cNvPicPr>
            <a:picLocks noChangeAspect="1"/>
          </p:cNvPicPr>
          <p:nvPr/>
        </p:nvPicPr>
        <p:blipFill>
          <a:blip r:embed="rId3"/>
          <a:stretch>
            <a:fillRect/>
          </a:stretch>
        </p:blipFill>
        <p:spPr>
          <a:xfrm>
            <a:off x="442531" y="2549669"/>
            <a:ext cx="5748039" cy="3679589"/>
          </a:xfrm>
          <a:prstGeom prst="rect">
            <a:avLst/>
          </a:prstGeom>
        </p:spPr>
      </p:pic>
    </p:spTree>
    <p:extLst>
      <p:ext uri="{BB962C8B-B14F-4D97-AF65-F5344CB8AC3E}">
        <p14:creationId xmlns:p14="http://schemas.microsoft.com/office/powerpoint/2010/main" val="2103233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Kartta-aineisto, tiedon haku</a:t>
            </a:r>
          </a:p>
        </p:txBody>
      </p:sp>
      <p:sp>
        <p:nvSpPr>
          <p:cNvPr id="8" name="TextBox 7">
            <a:extLst>
              <a:ext uri="{FF2B5EF4-FFF2-40B4-BE49-F238E27FC236}">
                <a16:creationId xmlns:a16="http://schemas.microsoft.com/office/drawing/2014/main" id="{B8C61767-9EBE-A94A-BF06-7C9DDCC3653B}"/>
              </a:ext>
            </a:extLst>
          </p:cNvPr>
          <p:cNvSpPr txBox="1"/>
          <p:nvPr/>
        </p:nvSpPr>
        <p:spPr>
          <a:xfrm>
            <a:off x="331236" y="1349340"/>
            <a:ext cx="8262258" cy="5139869"/>
          </a:xfrm>
          <a:prstGeom prst="rect">
            <a:avLst/>
          </a:prstGeom>
          <a:noFill/>
        </p:spPr>
        <p:txBody>
          <a:bodyPr wrap="square" rtlCol="0">
            <a:spAutoFit/>
          </a:bodyPr>
          <a:lstStyle/>
          <a:p>
            <a:r>
              <a:rPr lang="fi-FI" sz="2400" b="1"/>
              <a:t>WMS / WFS / WMTS erot</a:t>
            </a:r>
          </a:p>
          <a:p>
            <a:endParaRPr lang="fi-FI" sz="2400" b="1"/>
          </a:p>
          <a:p>
            <a:r>
              <a:rPr lang="fi-FI"/>
              <a:t>WMS on rajapinta paikkatiedon muodostaman kartan lataamiseen kuvina verkon ylitse. Kuva </a:t>
            </a:r>
            <a:r>
              <a:rPr lang="fi-FI" err="1"/>
              <a:t>itessään</a:t>
            </a:r>
            <a:r>
              <a:rPr lang="fi-FI"/>
              <a:t> voi olla missä formaatissa tahansa, bittikartta tai vektorikuva.</a:t>
            </a:r>
          </a:p>
          <a:p>
            <a:endParaRPr lang="fi-FI" sz="3200"/>
          </a:p>
          <a:p>
            <a:r>
              <a:rPr lang="fi-FI">
                <a:solidFill>
                  <a:prstClr val="black"/>
                </a:solidFill>
              </a:rPr>
              <a:t>WFS </a:t>
            </a:r>
            <a:r>
              <a:rPr lang="fi-FI"/>
              <a:t>määrittelee rajapinnan paikkatietokohteiden etsintään, kyselyyn ja muokkaamiseen verkon ylitse. WFS data on XML tai muuta tekstimuotoista dataa, eikä kuvia kuten WMS rajapinnassa. Näin WFS palvelut ovat karttapohjaisen analytiikan lähteitä</a:t>
            </a:r>
          </a:p>
          <a:p>
            <a:endParaRPr lang="fi-FI"/>
          </a:p>
          <a:p>
            <a:r>
              <a:rPr lang="fi-FI"/>
              <a:t>WMTS on myös kuvien lataamisen palvelu, mutta erona </a:t>
            </a:r>
            <a:r>
              <a:rPr lang="fi-FI" err="1"/>
              <a:t>WMS:ään</a:t>
            </a:r>
            <a:r>
              <a:rPr lang="fi-FI"/>
              <a:t> kuvat toimitetaan laattakerroksina. Näin ollen eri zoomaus-tasoille voi olla valmiiksi omat kuvansa ja kuvien tarkkuus voi zoomaustasosta riippuen vaihdella</a:t>
            </a:r>
          </a:p>
          <a:p>
            <a:endParaRPr lang="fi-FI"/>
          </a:p>
          <a:p>
            <a:br>
              <a:rPr lang="fi-FI"/>
            </a:br>
            <a:endParaRPr lang="fi-FI" sz="3200"/>
          </a:p>
        </p:txBody>
      </p:sp>
    </p:spTree>
    <p:extLst>
      <p:ext uri="{BB962C8B-B14F-4D97-AF65-F5344CB8AC3E}">
        <p14:creationId xmlns:p14="http://schemas.microsoft.com/office/powerpoint/2010/main" val="1160290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Tehtävä (kontaktiopetus) n. 10 min.</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2308324"/>
          </a:xfrm>
          <a:prstGeom prst="rect">
            <a:avLst/>
          </a:prstGeom>
          <a:noFill/>
        </p:spPr>
        <p:txBody>
          <a:bodyPr wrap="square" rtlCol="0">
            <a:spAutoFit/>
          </a:bodyPr>
          <a:lstStyle/>
          <a:p>
            <a:r>
              <a:rPr lang="fi-FI" sz="2400"/>
              <a:t>Tutki millaisia WML rajapintoja on tarjolla?</a:t>
            </a:r>
          </a:p>
          <a:p>
            <a:endParaRPr lang="fi-FI" sz="2400"/>
          </a:p>
          <a:p>
            <a:r>
              <a:rPr lang="fi-FI" sz="2400"/>
              <a:t>Tai millaisia paikkoja on saatavilla jotka tarjoavat paikkatietoja yleensä, formaatista riippumatta?</a:t>
            </a:r>
          </a:p>
          <a:p>
            <a:endParaRPr lang="fi-FI" sz="2400"/>
          </a:p>
          <a:p>
            <a:endParaRPr lang="fi-FI" sz="2400"/>
          </a:p>
        </p:txBody>
      </p:sp>
    </p:spTree>
    <p:extLst>
      <p:ext uri="{BB962C8B-B14F-4D97-AF65-F5344CB8AC3E}">
        <p14:creationId xmlns:p14="http://schemas.microsoft.com/office/powerpoint/2010/main" val="3551549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Tehtävä (verkko-opetus)</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2677656"/>
          </a:xfrm>
          <a:prstGeom prst="rect">
            <a:avLst/>
          </a:prstGeom>
          <a:noFill/>
        </p:spPr>
        <p:txBody>
          <a:bodyPr wrap="square" rtlCol="0">
            <a:spAutoFit/>
          </a:bodyPr>
          <a:lstStyle/>
          <a:p>
            <a:r>
              <a:rPr lang="fi-FI" sz="2400" b="1"/>
              <a:t>Tehtävä 3. </a:t>
            </a:r>
          </a:p>
          <a:p>
            <a:endParaRPr lang="fi-FI" sz="2400"/>
          </a:p>
          <a:p>
            <a:r>
              <a:rPr lang="fi-FI" sz="2400"/>
              <a:t>Listaa (5 kpl) millaisia WML rajapintoja on tarjolla?</a:t>
            </a:r>
          </a:p>
          <a:p>
            <a:endParaRPr lang="fi-FI" sz="2400"/>
          </a:p>
          <a:p>
            <a:r>
              <a:rPr lang="fi-FI" sz="2400"/>
              <a:t>Listaa  (3 kpl) paikkoja jotka tarjoavat paikkatietoja yleensä, formaatista riippumatta?</a:t>
            </a:r>
          </a:p>
          <a:p>
            <a:endParaRPr lang="fi-FI" sz="2400"/>
          </a:p>
        </p:txBody>
      </p:sp>
    </p:spTree>
    <p:extLst>
      <p:ext uri="{BB962C8B-B14F-4D97-AF65-F5344CB8AC3E}">
        <p14:creationId xmlns:p14="http://schemas.microsoft.com/office/powerpoint/2010/main" val="200965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Kokkolan vaarallisin koulu -DEMO</a:t>
            </a:r>
          </a:p>
        </p:txBody>
      </p:sp>
      <p:pic>
        <p:nvPicPr>
          <p:cNvPr id="3" name="Picture 2">
            <a:extLst>
              <a:ext uri="{FF2B5EF4-FFF2-40B4-BE49-F238E27FC236}">
                <a16:creationId xmlns:a16="http://schemas.microsoft.com/office/drawing/2014/main" id="{F00CE65C-5BF5-BE4F-BEFA-C033278A50BC}"/>
              </a:ext>
            </a:extLst>
          </p:cNvPr>
          <p:cNvPicPr>
            <a:picLocks noChangeAspect="1"/>
          </p:cNvPicPr>
          <p:nvPr/>
        </p:nvPicPr>
        <p:blipFill>
          <a:blip r:embed="rId2"/>
          <a:stretch>
            <a:fillRect/>
          </a:stretch>
        </p:blipFill>
        <p:spPr>
          <a:xfrm>
            <a:off x="918496" y="1440873"/>
            <a:ext cx="7087738" cy="4378226"/>
          </a:xfrm>
          <a:prstGeom prst="rect">
            <a:avLst/>
          </a:prstGeom>
        </p:spPr>
      </p:pic>
      <p:sp>
        <p:nvSpPr>
          <p:cNvPr id="5" name="Rectangle 4">
            <a:extLst>
              <a:ext uri="{FF2B5EF4-FFF2-40B4-BE49-F238E27FC236}">
                <a16:creationId xmlns:a16="http://schemas.microsoft.com/office/drawing/2014/main" id="{D61C7A58-4385-0B4E-B700-A11494CEC6BB}"/>
              </a:ext>
            </a:extLst>
          </p:cNvPr>
          <p:cNvSpPr/>
          <p:nvPr/>
        </p:nvSpPr>
        <p:spPr>
          <a:xfrm>
            <a:off x="918496" y="6157307"/>
            <a:ext cx="2407775" cy="369332"/>
          </a:xfrm>
          <a:prstGeom prst="rect">
            <a:avLst/>
          </a:prstGeom>
        </p:spPr>
        <p:txBody>
          <a:bodyPr wrap="none">
            <a:spAutoFit/>
          </a:bodyPr>
          <a:lstStyle/>
          <a:p>
            <a:r>
              <a:rPr lang="fi-FI" b="1"/>
              <a:t>Peruskartta (</a:t>
            </a:r>
            <a:r>
              <a:rPr lang="fi-FI" b="1" err="1"/>
              <a:t>base</a:t>
            </a:r>
            <a:r>
              <a:rPr lang="fi-FI" b="1"/>
              <a:t> </a:t>
            </a:r>
            <a:r>
              <a:rPr lang="fi-FI" b="1" err="1"/>
              <a:t>map</a:t>
            </a:r>
            <a:r>
              <a:rPr lang="fi-FI" b="1"/>
              <a:t>)</a:t>
            </a:r>
          </a:p>
        </p:txBody>
      </p:sp>
    </p:spTree>
    <p:extLst>
      <p:ext uri="{BB962C8B-B14F-4D97-AF65-F5344CB8AC3E}">
        <p14:creationId xmlns:p14="http://schemas.microsoft.com/office/powerpoint/2010/main" val="6205746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Kokkolan vaarallisin koulu -DEMO</a:t>
            </a:r>
          </a:p>
        </p:txBody>
      </p:sp>
      <p:sp>
        <p:nvSpPr>
          <p:cNvPr id="5" name="Rectangle 4">
            <a:extLst>
              <a:ext uri="{FF2B5EF4-FFF2-40B4-BE49-F238E27FC236}">
                <a16:creationId xmlns:a16="http://schemas.microsoft.com/office/drawing/2014/main" id="{D61C7A58-4385-0B4E-B700-A11494CEC6BB}"/>
              </a:ext>
            </a:extLst>
          </p:cNvPr>
          <p:cNvSpPr/>
          <p:nvPr/>
        </p:nvSpPr>
        <p:spPr>
          <a:xfrm>
            <a:off x="677930" y="3135124"/>
            <a:ext cx="2486065" cy="923330"/>
          </a:xfrm>
          <a:prstGeom prst="rect">
            <a:avLst/>
          </a:prstGeom>
        </p:spPr>
        <p:txBody>
          <a:bodyPr wrap="none">
            <a:spAutoFit/>
          </a:bodyPr>
          <a:lstStyle/>
          <a:p>
            <a:r>
              <a:rPr lang="fi-FI" b="1"/>
              <a:t>WMS palvelusta haetut:</a:t>
            </a:r>
          </a:p>
          <a:p>
            <a:pPr marL="285750" indent="-285750">
              <a:buFontTx/>
              <a:buChar char="-"/>
            </a:pPr>
            <a:r>
              <a:rPr lang="fi-FI" b="1"/>
              <a:t>Onnettomuustiedot</a:t>
            </a:r>
          </a:p>
          <a:p>
            <a:pPr marL="285750" indent="-285750">
              <a:buFontTx/>
              <a:buChar char="-"/>
            </a:pPr>
            <a:r>
              <a:rPr lang="fi-FI" b="1"/>
              <a:t>Koulujen sijainnit</a:t>
            </a:r>
          </a:p>
        </p:txBody>
      </p:sp>
      <p:pic>
        <p:nvPicPr>
          <p:cNvPr id="7" name="Picture 6">
            <a:extLst>
              <a:ext uri="{FF2B5EF4-FFF2-40B4-BE49-F238E27FC236}">
                <a16:creationId xmlns:a16="http://schemas.microsoft.com/office/drawing/2014/main" id="{C1DEDF5B-5E37-FA41-8C3D-AEB7595BDB5D}"/>
              </a:ext>
            </a:extLst>
          </p:cNvPr>
          <p:cNvPicPr>
            <a:picLocks noChangeAspect="1"/>
          </p:cNvPicPr>
          <p:nvPr/>
        </p:nvPicPr>
        <p:blipFill>
          <a:blip r:embed="rId2"/>
          <a:stretch>
            <a:fillRect/>
          </a:stretch>
        </p:blipFill>
        <p:spPr>
          <a:xfrm>
            <a:off x="331236" y="1893455"/>
            <a:ext cx="8424162" cy="732201"/>
          </a:xfrm>
          <a:prstGeom prst="rect">
            <a:avLst/>
          </a:prstGeom>
        </p:spPr>
      </p:pic>
    </p:spTree>
    <p:extLst>
      <p:ext uri="{BB962C8B-B14F-4D97-AF65-F5344CB8AC3E}">
        <p14:creationId xmlns:p14="http://schemas.microsoft.com/office/powerpoint/2010/main" val="801268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Kokkolan vaarallisin koulu -DEMO</a:t>
            </a:r>
          </a:p>
        </p:txBody>
      </p:sp>
      <p:sp>
        <p:nvSpPr>
          <p:cNvPr id="5" name="Rectangle 4">
            <a:extLst>
              <a:ext uri="{FF2B5EF4-FFF2-40B4-BE49-F238E27FC236}">
                <a16:creationId xmlns:a16="http://schemas.microsoft.com/office/drawing/2014/main" id="{D61C7A58-4385-0B4E-B700-A11494CEC6BB}"/>
              </a:ext>
            </a:extLst>
          </p:cNvPr>
          <p:cNvSpPr/>
          <p:nvPr/>
        </p:nvSpPr>
        <p:spPr>
          <a:xfrm>
            <a:off x="751933" y="6028608"/>
            <a:ext cx="2473306" cy="369332"/>
          </a:xfrm>
          <a:prstGeom prst="rect">
            <a:avLst/>
          </a:prstGeom>
        </p:spPr>
        <p:txBody>
          <a:bodyPr wrap="none">
            <a:spAutoFit/>
          </a:bodyPr>
          <a:lstStyle/>
          <a:p>
            <a:r>
              <a:rPr lang="fi-FI" b="1"/>
              <a:t>Koulut kartan </a:t>
            </a:r>
            <a:r>
              <a:rPr lang="fi-FI" b="1" err="1"/>
              <a:t>layereina</a:t>
            </a:r>
            <a:endParaRPr lang="fi-FI" b="1"/>
          </a:p>
        </p:txBody>
      </p:sp>
      <p:pic>
        <p:nvPicPr>
          <p:cNvPr id="6" name="Picture 5">
            <a:extLst>
              <a:ext uri="{FF2B5EF4-FFF2-40B4-BE49-F238E27FC236}">
                <a16:creationId xmlns:a16="http://schemas.microsoft.com/office/drawing/2014/main" id="{E2337C62-2FA2-7F45-9415-DE4DB59B0BE4}"/>
              </a:ext>
            </a:extLst>
          </p:cNvPr>
          <p:cNvPicPr>
            <a:picLocks noChangeAspect="1"/>
          </p:cNvPicPr>
          <p:nvPr/>
        </p:nvPicPr>
        <p:blipFill>
          <a:blip r:embed="rId2"/>
          <a:stretch>
            <a:fillRect/>
          </a:stretch>
        </p:blipFill>
        <p:spPr>
          <a:xfrm>
            <a:off x="751933" y="1505526"/>
            <a:ext cx="7644130" cy="4418307"/>
          </a:xfrm>
          <a:prstGeom prst="rect">
            <a:avLst/>
          </a:prstGeom>
        </p:spPr>
      </p:pic>
    </p:spTree>
    <p:extLst>
      <p:ext uri="{BB962C8B-B14F-4D97-AF65-F5344CB8AC3E}">
        <p14:creationId xmlns:p14="http://schemas.microsoft.com/office/powerpoint/2010/main" val="5223302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Kokkolan vaarallisin koulu -DEMO</a:t>
            </a:r>
          </a:p>
        </p:txBody>
      </p:sp>
      <p:sp>
        <p:nvSpPr>
          <p:cNvPr id="5" name="Rectangle 4">
            <a:extLst>
              <a:ext uri="{FF2B5EF4-FFF2-40B4-BE49-F238E27FC236}">
                <a16:creationId xmlns:a16="http://schemas.microsoft.com/office/drawing/2014/main" id="{D61C7A58-4385-0B4E-B700-A11494CEC6BB}"/>
              </a:ext>
            </a:extLst>
          </p:cNvPr>
          <p:cNvSpPr/>
          <p:nvPr/>
        </p:nvSpPr>
        <p:spPr>
          <a:xfrm>
            <a:off x="668806" y="6037845"/>
            <a:ext cx="4505529" cy="369332"/>
          </a:xfrm>
          <a:prstGeom prst="rect">
            <a:avLst/>
          </a:prstGeom>
        </p:spPr>
        <p:txBody>
          <a:bodyPr wrap="none">
            <a:spAutoFit/>
          </a:bodyPr>
          <a:lstStyle/>
          <a:p>
            <a:r>
              <a:rPr lang="fi-FI" b="1"/>
              <a:t>Koulujen kävelymatkat 3, 6, 9 ja 12 minuuttia</a:t>
            </a:r>
          </a:p>
        </p:txBody>
      </p:sp>
      <p:pic>
        <p:nvPicPr>
          <p:cNvPr id="3" name="Picture 2">
            <a:extLst>
              <a:ext uri="{FF2B5EF4-FFF2-40B4-BE49-F238E27FC236}">
                <a16:creationId xmlns:a16="http://schemas.microsoft.com/office/drawing/2014/main" id="{1F1E3EB8-5B00-1443-A002-528F70939701}"/>
              </a:ext>
            </a:extLst>
          </p:cNvPr>
          <p:cNvPicPr>
            <a:picLocks noChangeAspect="1"/>
          </p:cNvPicPr>
          <p:nvPr/>
        </p:nvPicPr>
        <p:blipFill>
          <a:blip r:embed="rId2"/>
          <a:stretch>
            <a:fillRect/>
          </a:stretch>
        </p:blipFill>
        <p:spPr>
          <a:xfrm>
            <a:off x="0" y="1221474"/>
            <a:ext cx="9144000" cy="4415051"/>
          </a:xfrm>
          <a:prstGeom prst="rect">
            <a:avLst/>
          </a:prstGeom>
        </p:spPr>
      </p:pic>
    </p:spTree>
    <p:extLst>
      <p:ext uri="{BB962C8B-B14F-4D97-AF65-F5344CB8AC3E}">
        <p14:creationId xmlns:p14="http://schemas.microsoft.com/office/powerpoint/2010/main" val="14868007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Kokkolan vaarallisin koulu -DEMO</a:t>
            </a:r>
          </a:p>
        </p:txBody>
      </p:sp>
      <p:sp>
        <p:nvSpPr>
          <p:cNvPr id="5" name="Rectangle 4">
            <a:extLst>
              <a:ext uri="{FF2B5EF4-FFF2-40B4-BE49-F238E27FC236}">
                <a16:creationId xmlns:a16="http://schemas.microsoft.com/office/drawing/2014/main" id="{D61C7A58-4385-0B4E-B700-A11494CEC6BB}"/>
              </a:ext>
            </a:extLst>
          </p:cNvPr>
          <p:cNvSpPr/>
          <p:nvPr/>
        </p:nvSpPr>
        <p:spPr>
          <a:xfrm>
            <a:off x="567206" y="5991662"/>
            <a:ext cx="4156844" cy="369332"/>
          </a:xfrm>
          <a:prstGeom prst="rect">
            <a:avLst/>
          </a:prstGeom>
        </p:spPr>
        <p:txBody>
          <a:bodyPr wrap="none">
            <a:spAutoFit/>
          </a:bodyPr>
          <a:lstStyle/>
          <a:p>
            <a:r>
              <a:rPr lang="fi-FI" b="1"/>
              <a:t>Onnettomuudet 2015-17 kartan </a:t>
            </a:r>
            <a:r>
              <a:rPr lang="fi-FI" b="1" err="1"/>
              <a:t>layereina</a:t>
            </a:r>
            <a:endParaRPr lang="fi-FI" b="1"/>
          </a:p>
        </p:txBody>
      </p:sp>
      <p:pic>
        <p:nvPicPr>
          <p:cNvPr id="4" name="Picture 3">
            <a:extLst>
              <a:ext uri="{FF2B5EF4-FFF2-40B4-BE49-F238E27FC236}">
                <a16:creationId xmlns:a16="http://schemas.microsoft.com/office/drawing/2014/main" id="{6A4E21C3-9108-FD4C-801A-90F41FC4A6D1}"/>
              </a:ext>
            </a:extLst>
          </p:cNvPr>
          <p:cNvPicPr>
            <a:picLocks noChangeAspect="1"/>
          </p:cNvPicPr>
          <p:nvPr/>
        </p:nvPicPr>
        <p:blipFill>
          <a:blip r:embed="rId2"/>
          <a:stretch>
            <a:fillRect/>
          </a:stretch>
        </p:blipFill>
        <p:spPr>
          <a:xfrm>
            <a:off x="517723" y="1487055"/>
            <a:ext cx="8075771" cy="4135331"/>
          </a:xfrm>
          <a:prstGeom prst="rect">
            <a:avLst/>
          </a:prstGeom>
        </p:spPr>
      </p:pic>
    </p:spTree>
    <p:extLst>
      <p:ext uri="{BB962C8B-B14F-4D97-AF65-F5344CB8AC3E}">
        <p14:creationId xmlns:p14="http://schemas.microsoft.com/office/powerpoint/2010/main" val="35679893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Kokkolan vaarallisin koulu -DEMO</a:t>
            </a:r>
          </a:p>
        </p:txBody>
      </p:sp>
      <p:sp>
        <p:nvSpPr>
          <p:cNvPr id="5" name="Rectangle 4">
            <a:extLst>
              <a:ext uri="{FF2B5EF4-FFF2-40B4-BE49-F238E27FC236}">
                <a16:creationId xmlns:a16="http://schemas.microsoft.com/office/drawing/2014/main" id="{D61C7A58-4385-0B4E-B700-A11494CEC6BB}"/>
              </a:ext>
            </a:extLst>
          </p:cNvPr>
          <p:cNvSpPr/>
          <p:nvPr/>
        </p:nvSpPr>
        <p:spPr>
          <a:xfrm>
            <a:off x="567206" y="5991662"/>
            <a:ext cx="3581173" cy="369332"/>
          </a:xfrm>
          <a:prstGeom prst="rect">
            <a:avLst/>
          </a:prstGeom>
        </p:spPr>
        <p:txBody>
          <a:bodyPr wrap="none">
            <a:spAutoFit/>
          </a:bodyPr>
          <a:lstStyle/>
          <a:p>
            <a:r>
              <a:rPr lang="fi-FI" b="1"/>
              <a:t>Onnettomuudet alle 500m koulusta</a:t>
            </a:r>
          </a:p>
        </p:txBody>
      </p:sp>
      <p:pic>
        <p:nvPicPr>
          <p:cNvPr id="3" name="Picture 2">
            <a:extLst>
              <a:ext uri="{FF2B5EF4-FFF2-40B4-BE49-F238E27FC236}">
                <a16:creationId xmlns:a16="http://schemas.microsoft.com/office/drawing/2014/main" id="{6D0F1798-5AE6-E84B-AD96-80AC5A1492F3}"/>
              </a:ext>
            </a:extLst>
          </p:cNvPr>
          <p:cNvPicPr>
            <a:picLocks noChangeAspect="1"/>
          </p:cNvPicPr>
          <p:nvPr/>
        </p:nvPicPr>
        <p:blipFill>
          <a:blip r:embed="rId2"/>
          <a:stretch>
            <a:fillRect/>
          </a:stretch>
        </p:blipFill>
        <p:spPr>
          <a:xfrm>
            <a:off x="251703" y="1551708"/>
            <a:ext cx="8341791" cy="4133630"/>
          </a:xfrm>
          <a:prstGeom prst="rect">
            <a:avLst/>
          </a:prstGeom>
        </p:spPr>
      </p:pic>
    </p:spTree>
    <p:extLst>
      <p:ext uri="{BB962C8B-B14F-4D97-AF65-F5344CB8AC3E}">
        <p14:creationId xmlns:p14="http://schemas.microsoft.com/office/powerpoint/2010/main" val="4161984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Paikkatiedon keruu harjoitus</a:t>
            </a:r>
          </a:p>
        </p:txBody>
      </p:sp>
      <p:pic>
        <p:nvPicPr>
          <p:cNvPr id="3" name="Picture 2">
            <a:extLst>
              <a:ext uri="{FF2B5EF4-FFF2-40B4-BE49-F238E27FC236}">
                <a16:creationId xmlns:a16="http://schemas.microsoft.com/office/drawing/2014/main" id="{FDB84F21-2CAF-734F-AD33-05C904A1ED5E}"/>
              </a:ext>
            </a:extLst>
          </p:cNvPr>
          <p:cNvPicPr>
            <a:picLocks noChangeAspect="1"/>
          </p:cNvPicPr>
          <p:nvPr/>
        </p:nvPicPr>
        <p:blipFill>
          <a:blip r:embed="rId2"/>
          <a:stretch>
            <a:fillRect/>
          </a:stretch>
        </p:blipFill>
        <p:spPr>
          <a:xfrm>
            <a:off x="570231" y="1699490"/>
            <a:ext cx="2661341" cy="2443595"/>
          </a:xfrm>
          <a:prstGeom prst="rect">
            <a:avLst/>
          </a:prstGeom>
        </p:spPr>
      </p:pic>
      <p:pic>
        <p:nvPicPr>
          <p:cNvPr id="4" name="Picture 3">
            <a:extLst>
              <a:ext uri="{FF2B5EF4-FFF2-40B4-BE49-F238E27FC236}">
                <a16:creationId xmlns:a16="http://schemas.microsoft.com/office/drawing/2014/main" id="{900A0D9E-C476-2E45-B722-5DD1E3F356E4}"/>
              </a:ext>
            </a:extLst>
          </p:cNvPr>
          <p:cNvPicPr>
            <a:picLocks noChangeAspect="1"/>
          </p:cNvPicPr>
          <p:nvPr/>
        </p:nvPicPr>
        <p:blipFill>
          <a:blip r:embed="rId3"/>
          <a:stretch>
            <a:fillRect/>
          </a:stretch>
        </p:blipFill>
        <p:spPr>
          <a:xfrm>
            <a:off x="1909504" y="4537393"/>
            <a:ext cx="4277648" cy="1806286"/>
          </a:xfrm>
          <a:prstGeom prst="rect">
            <a:avLst/>
          </a:prstGeom>
        </p:spPr>
      </p:pic>
      <p:pic>
        <p:nvPicPr>
          <p:cNvPr id="5" name="Picture 4">
            <a:extLst>
              <a:ext uri="{FF2B5EF4-FFF2-40B4-BE49-F238E27FC236}">
                <a16:creationId xmlns:a16="http://schemas.microsoft.com/office/drawing/2014/main" id="{1774FA3B-AD06-F846-8385-D3AA212585EF}"/>
              </a:ext>
            </a:extLst>
          </p:cNvPr>
          <p:cNvPicPr>
            <a:picLocks noChangeAspect="1"/>
          </p:cNvPicPr>
          <p:nvPr/>
        </p:nvPicPr>
        <p:blipFill>
          <a:blip r:embed="rId4"/>
          <a:stretch>
            <a:fillRect/>
          </a:stretch>
        </p:blipFill>
        <p:spPr>
          <a:xfrm>
            <a:off x="3719831" y="1722064"/>
            <a:ext cx="3246103" cy="2236355"/>
          </a:xfrm>
          <a:prstGeom prst="rect">
            <a:avLst/>
          </a:prstGeom>
        </p:spPr>
      </p:pic>
      <p:sp>
        <p:nvSpPr>
          <p:cNvPr id="6" name="Rectangle 5">
            <a:extLst>
              <a:ext uri="{FF2B5EF4-FFF2-40B4-BE49-F238E27FC236}">
                <a16:creationId xmlns:a16="http://schemas.microsoft.com/office/drawing/2014/main" id="{3397C418-BE47-C147-B52C-C7582F8EF588}"/>
              </a:ext>
            </a:extLst>
          </p:cNvPr>
          <p:cNvSpPr/>
          <p:nvPr/>
        </p:nvSpPr>
        <p:spPr>
          <a:xfrm>
            <a:off x="2215845" y="1722064"/>
            <a:ext cx="1015727" cy="369332"/>
          </a:xfrm>
          <a:prstGeom prst="rect">
            <a:avLst/>
          </a:prstGeom>
        </p:spPr>
        <p:txBody>
          <a:bodyPr wrap="none">
            <a:spAutoFit/>
          </a:bodyPr>
          <a:lstStyle/>
          <a:p>
            <a:r>
              <a:rPr lang="fi-FI" b="1"/>
              <a:t>Ryhmä 1</a:t>
            </a:r>
          </a:p>
        </p:txBody>
      </p:sp>
      <p:sp>
        <p:nvSpPr>
          <p:cNvPr id="7" name="Rectangle 6">
            <a:extLst>
              <a:ext uri="{FF2B5EF4-FFF2-40B4-BE49-F238E27FC236}">
                <a16:creationId xmlns:a16="http://schemas.microsoft.com/office/drawing/2014/main" id="{8B89FE06-AC46-274A-AA97-F6FD47166AA3}"/>
              </a:ext>
            </a:extLst>
          </p:cNvPr>
          <p:cNvSpPr/>
          <p:nvPr/>
        </p:nvSpPr>
        <p:spPr>
          <a:xfrm>
            <a:off x="5950207" y="1722064"/>
            <a:ext cx="1015727" cy="369332"/>
          </a:xfrm>
          <a:prstGeom prst="rect">
            <a:avLst/>
          </a:prstGeom>
        </p:spPr>
        <p:txBody>
          <a:bodyPr wrap="none">
            <a:spAutoFit/>
          </a:bodyPr>
          <a:lstStyle/>
          <a:p>
            <a:r>
              <a:rPr lang="fi-FI" b="1"/>
              <a:t>Ryhmä 2</a:t>
            </a:r>
          </a:p>
        </p:txBody>
      </p:sp>
      <p:sp>
        <p:nvSpPr>
          <p:cNvPr id="8" name="Rectangle 7">
            <a:extLst>
              <a:ext uri="{FF2B5EF4-FFF2-40B4-BE49-F238E27FC236}">
                <a16:creationId xmlns:a16="http://schemas.microsoft.com/office/drawing/2014/main" id="{3BC784E7-5173-294A-963C-050C04AC90F8}"/>
              </a:ext>
            </a:extLst>
          </p:cNvPr>
          <p:cNvSpPr/>
          <p:nvPr/>
        </p:nvSpPr>
        <p:spPr>
          <a:xfrm>
            <a:off x="5171425" y="4537393"/>
            <a:ext cx="1015727" cy="369332"/>
          </a:xfrm>
          <a:prstGeom prst="rect">
            <a:avLst/>
          </a:prstGeom>
        </p:spPr>
        <p:txBody>
          <a:bodyPr wrap="none">
            <a:spAutoFit/>
          </a:bodyPr>
          <a:lstStyle/>
          <a:p>
            <a:r>
              <a:rPr lang="fi-FI" b="1"/>
              <a:t>Ryhmä 3</a:t>
            </a:r>
          </a:p>
        </p:txBody>
      </p:sp>
    </p:spTree>
    <p:extLst>
      <p:ext uri="{BB962C8B-B14F-4D97-AF65-F5344CB8AC3E}">
        <p14:creationId xmlns:p14="http://schemas.microsoft.com/office/powerpoint/2010/main" val="257832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a:t>Mitä on paikkatieto?</a:t>
            </a:r>
          </a:p>
        </p:txBody>
      </p:sp>
      <p:sp>
        <p:nvSpPr>
          <p:cNvPr id="5" name="TextBox 4">
            <a:extLst>
              <a:ext uri="{FF2B5EF4-FFF2-40B4-BE49-F238E27FC236}">
                <a16:creationId xmlns:a16="http://schemas.microsoft.com/office/drawing/2014/main" id="{94D59242-55CE-DA4C-A235-A0B162BB7371}"/>
              </a:ext>
            </a:extLst>
          </p:cNvPr>
          <p:cNvSpPr txBox="1"/>
          <p:nvPr/>
        </p:nvSpPr>
        <p:spPr>
          <a:xfrm>
            <a:off x="331236" y="1349340"/>
            <a:ext cx="8262258" cy="830997"/>
          </a:xfrm>
          <a:prstGeom prst="rect">
            <a:avLst/>
          </a:prstGeom>
          <a:noFill/>
        </p:spPr>
        <p:txBody>
          <a:bodyPr wrap="square" rtlCol="0">
            <a:spAutoFit/>
          </a:bodyPr>
          <a:lstStyle/>
          <a:p>
            <a:r>
              <a:rPr lang="fi-FI" sz="2400" err="1"/>
              <a:t>Esri</a:t>
            </a:r>
            <a:r>
              <a:rPr lang="fi-FI" sz="2400"/>
              <a:t> Finlandin luoma kartta esittää tietoa ikoneilla sekä viivoilla. Lisäksi kartan päälle on tuotu kuvana sademäärät </a:t>
            </a:r>
            <a:r>
              <a:rPr lang="fi-FI" sz="2400" err="1"/>
              <a:t>sateliitista</a:t>
            </a:r>
            <a:endParaRPr lang="fi-FI" sz="2400"/>
          </a:p>
        </p:txBody>
      </p:sp>
      <p:sp>
        <p:nvSpPr>
          <p:cNvPr id="8" name="Rectangle 7">
            <a:extLst>
              <a:ext uri="{FF2B5EF4-FFF2-40B4-BE49-F238E27FC236}">
                <a16:creationId xmlns:a16="http://schemas.microsoft.com/office/drawing/2014/main" id="{442A210C-ED19-3A4E-A018-A709007A461E}"/>
              </a:ext>
            </a:extLst>
          </p:cNvPr>
          <p:cNvSpPr/>
          <p:nvPr/>
        </p:nvSpPr>
        <p:spPr>
          <a:xfrm>
            <a:off x="383498" y="5841666"/>
            <a:ext cx="5820743" cy="923330"/>
          </a:xfrm>
          <a:prstGeom prst="rect">
            <a:avLst/>
          </a:prstGeom>
        </p:spPr>
        <p:txBody>
          <a:bodyPr wrap="square">
            <a:spAutoFit/>
          </a:bodyPr>
          <a:lstStyle/>
          <a:p>
            <a:r>
              <a:rPr lang="fi-FI"/>
              <a:t>Kuva: </a:t>
            </a:r>
            <a:r>
              <a:rPr lang="fi-FI">
                <a:hlinkClick r:id="rId2"/>
              </a:rPr>
              <a:t>http://esrifinland.maps.arcgis.com/apps/SimpleViewer/index.html?appid=c0326c5ca1fa4f84a830cbc7d6802d57</a:t>
            </a:r>
            <a:endParaRPr lang="fi-FI"/>
          </a:p>
        </p:txBody>
      </p:sp>
      <p:pic>
        <p:nvPicPr>
          <p:cNvPr id="3" name="Picture 2">
            <a:extLst>
              <a:ext uri="{FF2B5EF4-FFF2-40B4-BE49-F238E27FC236}">
                <a16:creationId xmlns:a16="http://schemas.microsoft.com/office/drawing/2014/main" id="{79343EB1-2ABF-5341-9D4D-4BCAE39DBDE3}"/>
              </a:ext>
            </a:extLst>
          </p:cNvPr>
          <p:cNvPicPr>
            <a:picLocks noChangeAspect="1"/>
          </p:cNvPicPr>
          <p:nvPr/>
        </p:nvPicPr>
        <p:blipFill>
          <a:blip r:embed="rId3"/>
          <a:stretch>
            <a:fillRect/>
          </a:stretch>
        </p:blipFill>
        <p:spPr>
          <a:xfrm>
            <a:off x="464032" y="2549669"/>
            <a:ext cx="5659676" cy="3291997"/>
          </a:xfrm>
          <a:prstGeom prst="rect">
            <a:avLst/>
          </a:prstGeom>
        </p:spPr>
      </p:pic>
    </p:spTree>
    <p:extLst>
      <p:ext uri="{BB962C8B-B14F-4D97-AF65-F5344CB8AC3E}">
        <p14:creationId xmlns:p14="http://schemas.microsoft.com/office/powerpoint/2010/main" val="42090224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DB11E4-F089-C542-B206-D4757FB36ED5}"/>
              </a:ext>
            </a:extLst>
          </p:cNvPr>
          <p:cNvSpPr/>
          <p:nvPr/>
        </p:nvSpPr>
        <p:spPr>
          <a:xfrm>
            <a:off x="331236" y="1597217"/>
            <a:ext cx="8262258" cy="5447645"/>
          </a:xfrm>
          <a:prstGeom prst="rect">
            <a:avLst/>
          </a:prstGeom>
        </p:spPr>
        <p:txBody>
          <a:bodyPr wrap="square">
            <a:spAutoFit/>
          </a:bodyPr>
          <a:lstStyle/>
          <a:p>
            <a:pPr marL="514350" indent="-514350">
              <a:buAutoNum type="arabicPeriod"/>
            </a:pPr>
            <a:r>
              <a:rPr lang="fi-FI" sz="2800"/>
              <a:t>Tutustu sovelluksen käyttöliittymään ja toteuta viisi kohdehavaintoa sovelluksen kautta</a:t>
            </a:r>
          </a:p>
          <a:p>
            <a:pPr marL="514350" indent="-514350">
              <a:buAutoNum type="arabicPeriod"/>
            </a:pPr>
            <a:r>
              <a:rPr lang="fi-FI" sz="2800"/>
              <a:t>Valmistautukaa esittämään </a:t>
            </a:r>
            <a:r>
              <a:rPr lang="fi-FI" sz="2800" err="1"/>
              <a:t>max</a:t>
            </a:r>
            <a:r>
              <a:rPr lang="fi-FI" sz="2800"/>
              <a:t>. 5 diaa jotka vastaavat seuraaviin kysymyksiin:</a:t>
            </a:r>
          </a:p>
          <a:p>
            <a:endParaRPr lang="fi-FI" sz="2800"/>
          </a:p>
          <a:p>
            <a:pPr marL="971550" lvl="1" indent="-514350">
              <a:buFont typeface="Arial" panose="020B0604020202020204" pitchFamily="34" charset="0"/>
              <a:buChar char="•"/>
            </a:pPr>
            <a:r>
              <a:rPr lang="fi-FI" sz="2800"/>
              <a:t>Millaista dataa sovellus keräsi?</a:t>
            </a:r>
          </a:p>
          <a:p>
            <a:pPr marL="971550" lvl="1" indent="-514350">
              <a:buFont typeface="Arial" panose="020B0604020202020204" pitchFamily="34" charset="0"/>
              <a:buChar char="•"/>
            </a:pPr>
            <a:r>
              <a:rPr lang="fi-FI" sz="2800"/>
              <a:t>Mikä sovelluksen käyttötarkoitus?</a:t>
            </a:r>
          </a:p>
          <a:p>
            <a:pPr marL="971550" lvl="1" indent="-514350">
              <a:buFont typeface="Arial" panose="020B0604020202020204" pitchFamily="34" charset="0"/>
              <a:buChar char="•"/>
            </a:pPr>
            <a:r>
              <a:rPr lang="fi-FI" sz="2800"/>
              <a:t>Kuinka helppoa sovelluksen käyttäminen oli?</a:t>
            </a:r>
            <a:br>
              <a:rPr lang="fi-FI" sz="2800"/>
            </a:br>
            <a:endParaRPr lang="fi-FI" sz="2800"/>
          </a:p>
          <a:p>
            <a:pPr lvl="1"/>
            <a:r>
              <a:rPr lang="fi-FI" sz="2800" i="1"/>
              <a:t>Vastaukset löydät käyttämällä sovellusta sekä internetistä</a:t>
            </a:r>
          </a:p>
          <a:p>
            <a:endParaRPr lang="fi-FI" sz="4000"/>
          </a:p>
        </p:txBody>
      </p:sp>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lstStyle/>
          <a:p>
            <a:r>
              <a:rPr lang="fi-FI"/>
              <a:t>Tehtävän anto</a:t>
            </a:r>
          </a:p>
        </p:txBody>
      </p:sp>
    </p:spTree>
    <p:extLst>
      <p:ext uri="{BB962C8B-B14F-4D97-AF65-F5344CB8AC3E}">
        <p14:creationId xmlns:p14="http://schemas.microsoft.com/office/powerpoint/2010/main" val="38564653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DB11E4-F089-C542-B206-D4757FB36ED5}"/>
              </a:ext>
            </a:extLst>
          </p:cNvPr>
          <p:cNvSpPr/>
          <p:nvPr/>
        </p:nvSpPr>
        <p:spPr>
          <a:xfrm>
            <a:off x="331236" y="1597217"/>
            <a:ext cx="8262258" cy="3724096"/>
          </a:xfrm>
          <a:prstGeom prst="rect">
            <a:avLst/>
          </a:prstGeom>
        </p:spPr>
        <p:txBody>
          <a:bodyPr wrap="square" anchor="t">
            <a:spAutoFit/>
          </a:bodyPr>
          <a:lstStyle/>
          <a:p>
            <a:pPr marL="514350" indent="-514350">
              <a:buAutoNum type="arabicPeriod"/>
            </a:pPr>
            <a:r>
              <a:rPr lang="fi-FI" sz="2800"/>
              <a:t>Lataa ryhmäsi sovellus, joko </a:t>
            </a:r>
            <a:r>
              <a:rPr lang="fi-FI" sz="2800" err="1"/>
              <a:t>AppStoresta</a:t>
            </a:r>
            <a:r>
              <a:rPr lang="fi-FI" sz="2800"/>
              <a:t> tai Google Play kaupasta</a:t>
            </a:r>
          </a:p>
          <a:p>
            <a:pPr marL="514350" indent="-514350">
              <a:buAutoNum type="arabicPeriod"/>
            </a:pPr>
            <a:endParaRPr lang="fi-FI" sz="2800"/>
          </a:p>
          <a:p>
            <a:pPr marL="514350" indent="-514350">
              <a:buAutoNum type="arabicPeriod"/>
            </a:pPr>
            <a:r>
              <a:rPr lang="fi-FI" sz="2800"/>
              <a:t>Kirjaudu sovellukseen sähköpostiosoitteella ja salasanalla ”CentriaKosila1”</a:t>
            </a:r>
          </a:p>
          <a:p>
            <a:pPr marL="514350" indent="-514350">
              <a:buAutoNum type="arabicPeriod"/>
            </a:pPr>
            <a:endParaRPr lang="fi-FI" sz="2800"/>
          </a:p>
          <a:p>
            <a:pPr marL="514350" indent="-514350">
              <a:buAutoNum type="arabicPeriod"/>
            </a:pPr>
            <a:r>
              <a:rPr lang="fi-FI" sz="2800"/>
              <a:t>Seuraa sovelluskohtaisia ohjeita seuraavilla dioilla</a:t>
            </a:r>
          </a:p>
          <a:p>
            <a:endParaRPr lang="fi-FI" sz="4000"/>
          </a:p>
        </p:txBody>
      </p:sp>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lstStyle/>
          <a:p>
            <a:endParaRPr lang="fi-FI"/>
          </a:p>
        </p:txBody>
      </p:sp>
    </p:spTree>
    <p:extLst>
      <p:ext uri="{BB962C8B-B14F-4D97-AF65-F5344CB8AC3E}">
        <p14:creationId xmlns:p14="http://schemas.microsoft.com/office/powerpoint/2010/main" val="333545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normAutofit/>
          </a:bodyPr>
          <a:lstStyle/>
          <a:p>
            <a:r>
              <a:rPr lang="fi-FI" sz="3600"/>
              <a:t>Survey123 for </a:t>
            </a:r>
            <a:r>
              <a:rPr lang="fi-FI" sz="3600" err="1"/>
              <a:t>ArcGIS</a:t>
            </a:r>
            <a:endParaRPr lang="fi-FI"/>
          </a:p>
        </p:txBody>
      </p:sp>
      <p:pic>
        <p:nvPicPr>
          <p:cNvPr id="39" name="Picture 38">
            <a:extLst>
              <a:ext uri="{FF2B5EF4-FFF2-40B4-BE49-F238E27FC236}">
                <a16:creationId xmlns:a16="http://schemas.microsoft.com/office/drawing/2014/main" id="{1A698443-8214-7B48-ADEA-77E0025B6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76" y="2766802"/>
            <a:ext cx="1960303" cy="3486726"/>
          </a:xfrm>
          <a:prstGeom prst="rect">
            <a:avLst/>
          </a:prstGeom>
        </p:spPr>
      </p:pic>
      <p:pic>
        <p:nvPicPr>
          <p:cNvPr id="43" name="Picture 42">
            <a:extLst>
              <a:ext uri="{FF2B5EF4-FFF2-40B4-BE49-F238E27FC236}">
                <a16:creationId xmlns:a16="http://schemas.microsoft.com/office/drawing/2014/main" id="{C394CB12-E243-BD4F-91A1-1F09C66AA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069" y="1353425"/>
            <a:ext cx="1774779" cy="3156740"/>
          </a:xfrm>
          <a:prstGeom prst="rect">
            <a:avLst/>
          </a:prstGeom>
        </p:spPr>
      </p:pic>
      <p:sp>
        <p:nvSpPr>
          <p:cNvPr id="44" name="Rectangle 43">
            <a:extLst>
              <a:ext uri="{FF2B5EF4-FFF2-40B4-BE49-F238E27FC236}">
                <a16:creationId xmlns:a16="http://schemas.microsoft.com/office/drawing/2014/main" id="{F490965A-D88B-A442-9EFC-18503B9DB53D}"/>
              </a:ext>
            </a:extLst>
          </p:cNvPr>
          <p:cNvSpPr/>
          <p:nvPr/>
        </p:nvSpPr>
        <p:spPr>
          <a:xfrm>
            <a:off x="331236" y="1296737"/>
            <a:ext cx="4572000" cy="923330"/>
          </a:xfrm>
          <a:prstGeom prst="rect">
            <a:avLst/>
          </a:prstGeom>
        </p:spPr>
        <p:txBody>
          <a:bodyPr>
            <a:spAutoFit/>
          </a:bodyPr>
          <a:lstStyle/>
          <a:p>
            <a:pPr marL="514350" indent="-514350">
              <a:buAutoNum type="arabicPeriod"/>
            </a:pPr>
            <a:r>
              <a:rPr lang="fi-FI"/>
              <a:t>Kirjautumisen jälkeen valitse ”Nouda tutkimukset tai ”Menu” -&gt; ”Lataa tutkimukset”</a:t>
            </a:r>
          </a:p>
        </p:txBody>
      </p:sp>
      <p:sp>
        <p:nvSpPr>
          <p:cNvPr id="45" name="Rectangle 44">
            <a:extLst>
              <a:ext uri="{FF2B5EF4-FFF2-40B4-BE49-F238E27FC236}">
                <a16:creationId xmlns:a16="http://schemas.microsoft.com/office/drawing/2014/main" id="{B8012E73-967D-DC43-B6A2-B7CAEA01BE46}"/>
              </a:ext>
            </a:extLst>
          </p:cNvPr>
          <p:cNvSpPr/>
          <p:nvPr/>
        </p:nvSpPr>
        <p:spPr>
          <a:xfrm>
            <a:off x="2550386" y="4677498"/>
            <a:ext cx="4572000" cy="369332"/>
          </a:xfrm>
          <a:prstGeom prst="rect">
            <a:avLst/>
          </a:prstGeom>
        </p:spPr>
        <p:txBody>
          <a:bodyPr>
            <a:spAutoFit/>
          </a:bodyPr>
          <a:lstStyle/>
          <a:p>
            <a:r>
              <a:rPr lang="fi-FI"/>
              <a:t>2. Valitse ”Turvalaitehavainnot”</a:t>
            </a:r>
          </a:p>
        </p:txBody>
      </p:sp>
      <p:pic>
        <p:nvPicPr>
          <p:cNvPr id="46" name="Picture 45">
            <a:extLst>
              <a:ext uri="{FF2B5EF4-FFF2-40B4-BE49-F238E27FC236}">
                <a16:creationId xmlns:a16="http://schemas.microsoft.com/office/drawing/2014/main" id="{104D63BA-CFB5-814F-956D-307C5CE78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255" y="1353425"/>
            <a:ext cx="1772817" cy="3153251"/>
          </a:xfrm>
          <a:prstGeom prst="rect">
            <a:avLst/>
          </a:prstGeom>
        </p:spPr>
      </p:pic>
    </p:spTree>
    <p:extLst>
      <p:ext uri="{BB962C8B-B14F-4D97-AF65-F5344CB8AC3E}">
        <p14:creationId xmlns:p14="http://schemas.microsoft.com/office/powerpoint/2010/main" val="30115642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normAutofit/>
          </a:bodyPr>
          <a:lstStyle/>
          <a:p>
            <a:r>
              <a:rPr lang="fi-FI" sz="3600"/>
              <a:t>Survey123 for </a:t>
            </a:r>
            <a:r>
              <a:rPr lang="fi-FI" sz="3600" err="1"/>
              <a:t>ArcGIS</a:t>
            </a:r>
            <a:endParaRPr lang="fi-FI"/>
          </a:p>
        </p:txBody>
      </p:sp>
      <p:pic>
        <p:nvPicPr>
          <p:cNvPr id="35" name="Picture 34">
            <a:extLst>
              <a:ext uri="{FF2B5EF4-FFF2-40B4-BE49-F238E27FC236}">
                <a16:creationId xmlns:a16="http://schemas.microsoft.com/office/drawing/2014/main" id="{B9F31525-47C8-A740-86FE-2D8E4BE01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99" y="3382158"/>
            <a:ext cx="1871820" cy="3329344"/>
          </a:xfrm>
          <a:prstGeom prst="rect">
            <a:avLst/>
          </a:prstGeom>
        </p:spPr>
      </p:pic>
      <p:pic>
        <p:nvPicPr>
          <p:cNvPr id="37" name="Picture 36">
            <a:extLst>
              <a:ext uri="{FF2B5EF4-FFF2-40B4-BE49-F238E27FC236}">
                <a16:creationId xmlns:a16="http://schemas.microsoft.com/office/drawing/2014/main" id="{535FDC67-79B2-3F48-886C-D60F63BEB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883" y="1369439"/>
            <a:ext cx="1709868" cy="3041285"/>
          </a:xfrm>
          <a:prstGeom prst="rect">
            <a:avLst/>
          </a:prstGeom>
        </p:spPr>
      </p:pic>
      <p:sp>
        <p:nvSpPr>
          <p:cNvPr id="44" name="Rectangle 43">
            <a:extLst>
              <a:ext uri="{FF2B5EF4-FFF2-40B4-BE49-F238E27FC236}">
                <a16:creationId xmlns:a16="http://schemas.microsoft.com/office/drawing/2014/main" id="{F490965A-D88B-A442-9EFC-18503B9DB53D}"/>
              </a:ext>
            </a:extLst>
          </p:cNvPr>
          <p:cNvSpPr/>
          <p:nvPr/>
        </p:nvSpPr>
        <p:spPr>
          <a:xfrm>
            <a:off x="331236" y="1296737"/>
            <a:ext cx="4572000" cy="646331"/>
          </a:xfrm>
          <a:prstGeom prst="rect">
            <a:avLst/>
          </a:prstGeom>
        </p:spPr>
        <p:txBody>
          <a:bodyPr>
            <a:spAutoFit/>
          </a:bodyPr>
          <a:lstStyle/>
          <a:p>
            <a:r>
              <a:rPr lang="fi-FI"/>
              <a:t>3. Sovellus lataa tutkimuksen </a:t>
            </a:r>
            <a:r>
              <a:rPr lang="fi-FI" err="1"/>
              <a:t>ArcGIS</a:t>
            </a:r>
            <a:r>
              <a:rPr lang="fi-FI"/>
              <a:t>-online palvelimelta</a:t>
            </a:r>
          </a:p>
        </p:txBody>
      </p:sp>
      <p:sp>
        <p:nvSpPr>
          <p:cNvPr id="45" name="Rectangle 44">
            <a:extLst>
              <a:ext uri="{FF2B5EF4-FFF2-40B4-BE49-F238E27FC236}">
                <a16:creationId xmlns:a16="http://schemas.microsoft.com/office/drawing/2014/main" id="{B8012E73-967D-DC43-B6A2-B7CAEA01BE46}"/>
              </a:ext>
            </a:extLst>
          </p:cNvPr>
          <p:cNvSpPr/>
          <p:nvPr/>
        </p:nvSpPr>
        <p:spPr>
          <a:xfrm>
            <a:off x="2617236" y="4677498"/>
            <a:ext cx="4572000" cy="369332"/>
          </a:xfrm>
          <a:prstGeom prst="rect">
            <a:avLst/>
          </a:prstGeom>
        </p:spPr>
        <p:txBody>
          <a:bodyPr>
            <a:spAutoFit/>
          </a:bodyPr>
          <a:lstStyle/>
          <a:p>
            <a:r>
              <a:rPr lang="fi-FI"/>
              <a:t>4. Avaa ”Turvalaitehavainnot” -tutkimus</a:t>
            </a:r>
          </a:p>
        </p:txBody>
      </p:sp>
    </p:spTree>
    <p:extLst>
      <p:ext uri="{BB962C8B-B14F-4D97-AF65-F5344CB8AC3E}">
        <p14:creationId xmlns:p14="http://schemas.microsoft.com/office/powerpoint/2010/main" val="30965753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normAutofit/>
          </a:bodyPr>
          <a:lstStyle/>
          <a:p>
            <a:r>
              <a:rPr lang="fi-FI" sz="3600"/>
              <a:t>Survey123 for </a:t>
            </a:r>
            <a:r>
              <a:rPr lang="fi-FI" sz="3600" err="1"/>
              <a:t>ArcGIS</a:t>
            </a:r>
            <a:endParaRPr lang="fi-FI"/>
          </a:p>
        </p:txBody>
      </p:sp>
      <p:sp>
        <p:nvSpPr>
          <p:cNvPr id="44" name="Rectangle 43">
            <a:extLst>
              <a:ext uri="{FF2B5EF4-FFF2-40B4-BE49-F238E27FC236}">
                <a16:creationId xmlns:a16="http://schemas.microsoft.com/office/drawing/2014/main" id="{F490965A-D88B-A442-9EFC-18503B9DB53D}"/>
              </a:ext>
            </a:extLst>
          </p:cNvPr>
          <p:cNvSpPr/>
          <p:nvPr/>
        </p:nvSpPr>
        <p:spPr>
          <a:xfrm>
            <a:off x="331236" y="1296737"/>
            <a:ext cx="4572000" cy="646331"/>
          </a:xfrm>
          <a:prstGeom prst="rect">
            <a:avLst/>
          </a:prstGeom>
        </p:spPr>
        <p:txBody>
          <a:bodyPr>
            <a:spAutoFit/>
          </a:bodyPr>
          <a:lstStyle/>
          <a:p>
            <a:r>
              <a:rPr lang="fi-FI"/>
              <a:t>5. Valitse ”Kerää” jotta voi aloittaa tiedonkeruun</a:t>
            </a:r>
          </a:p>
        </p:txBody>
      </p:sp>
      <p:sp>
        <p:nvSpPr>
          <p:cNvPr id="45" name="Rectangle 44">
            <a:extLst>
              <a:ext uri="{FF2B5EF4-FFF2-40B4-BE49-F238E27FC236}">
                <a16:creationId xmlns:a16="http://schemas.microsoft.com/office/drawing/2014/main" id="{B8012E73-967D-DC43-B6A2-B7CAEA01BE46}"/>
              </a:ext>
            </a:extLst>
          </p:cNvPr>
          <p:cNvSpPr/>
          <p:nvPr/>
        </p:nvSpPr>
        <p:spPr>
          <a:xfrm>
            <a:off x="2617236" y="4677498"/>
            <a:ext cx="4572000" cy="923330"/>
          </a:xfrm>
          <a:prstGeom prst="rect">
            <a:avLst/>
          </a:prstGeom>
        </p:spPr>
        <p:txBody>
          <a:bodyPr>
            <a:spAutoFit/>
          </a:bodyPr>
          <a:lstStyle/>
          <a:p>
            <a:r>
              <a:rPr lang="fi-FI"/>
              <a:t>6. Kierrä kortteli kampusalueella keräten tietoa, ”turvalaitteista”. Havainto lähetetään ”hyväksy”-ikonista</a:t>
            </a:r>
          </a:p>
        </p:txBody>
      </p:sp>
      <p:pic>
        <p:nvPicPr>
          <p:cNvPr id="7" name="Picture 6">
            <a:extLst>
              <a:ext uri="{FF2B5EF4-FFF2-40B4-BE49-F238E27FC236}">
                <a16:creationId xmlns:a16="http://schemas.microsoft.com/office/drawing/2014/main" id="{B50C1E6F-A36C-5E42-A7A7-D3DA343F0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588" y="1404107"/>
            <a:ext cx="1670885" cy="2971948"/>
          </a:xfrm>
          <a:prstGeom prst="rect">
            <a:avLst/>
          </a:prstGeom>
        </p:spPr>
      </p:pic>
      <p:pic>
        <p:nvPicPr>
          <p:cNvPr id="3" name="Picture 2">
            <a:extLst>
              <a:ext uri="{FF2B5EF4-FFF2-40B4-BE49-F238E27FC236}">
                <a16:creationId xmlns:a16="http://schemas.microsoft.com/office/drawing/2014/main" id="{B99B3E0B-4DE8-6744-ADF7-A2D6F94EA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24" y="3777671"/>
            <a:ext cx="1648705" cy="2932497"/>
          </a:xfrm>
          <a:prstGeom prst="rect">
            <a:avLst/>
          </a:prstGeom>
        </p:spPr>
      </p:pic>
    </p:spTree>
    <p:extLst>
      <p:ext uri="{BB962C8B-B14F-4D97-AF65-F5344CB8AC3E}">
        <p14:creationId xmlns:p14="http://schemas.microsoft.com/office/powerpoint/2010/main" val="23891133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lstStyle/>
          <a:p>
            <a:r>
              <a:rPr lang="fi-FI" err="1"/>
              <a:t>Collector</a:t>
            </a:r>
            <a:r>
              <a:rPr lang="fi-FI"/>
              <a:t> for </a:t>
            </a:r>
            <a:r>
              <a:rPr lang="fi-FI" err="1"/>
              <a:t>ArcGIS</a:t>
            </a:r>
            <a:endParaRPr lang="fi-FI"/>
          </a:p>
        </p:txBody>
      </p:sp>
      <p:pic>
        <p:nvPicPr>
          <p:cNvPr id="6" name="Picture 5">
            <a:extLst>
              <a:ext uri="{FF2B5EF4-FFF2-40B4-BE49-F238E27FC236}">
                <a16:creationId xmlns:a16="http://schemas.microsoft.com/office/drawing/2014/main" id="{3BF1488F-861F-8F48-8B72-444739539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531" y="1296737"/>
            <a:ext cx="1642381" cy="2921248"/>
          </a:xfrm>
          <a:prstGeom prst="rect">
            <a:avLst/>
          </a:prstGeom>
        </p:spPr>
      </p:pic>
      <p:pic>
        <p:nvPicPr>
          <p:cNvPr id="8" name="Picture 7">
            <a:extLst>
              <a:ext uri="{FF2B5EF4-FFF2-40B4-BE49-F238E27FC236}">
                <a16:creationId xmlns:a16="http://schemas.microsoft.com/office/drawing/2014/main" id="{5F2182BC-A275-0540-B0BF-D7E9D9D3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671" y="2220067"/>
            <a:ext cx="2313418" cy="4114800"/>
          </a:xfrm>
          <a:prstGeom prst="rect">
            <a:avLst/>
          </a:prstGeom>
        </p:spPr>
      </p:pic>
      <p:pic>
        <p:nvPicPr>
          <p:cNvPr id="9" name="Picture 8">
            <a:extLst>
              <a:ext uri="{FF2B5EF4-FFF2-40B4-BE49-F238E27FC236}">
                <a16:creationId xmlns:a16="http://schemas.microsoft.com/office/drawing/2014/main" id="{F7FB4752-21C0-0E43-965E-31120CC04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00" y="2978727"/>
            <a:ext cx="2111836" cy="3756252"/>
          </a:xfrm>
          <a:prstGeom prst="rect">
            <a:avLst/>
          </a:prstGeom>
        </p:spPr>
      </p:pic>
      <p:pic>
        <p:nvPicPr>
          <p:cNvPr id="10" name="Picture 9">
            <a:extLst>
              <a:ext uri="{FF2B5EF4-FFF2-40B4-BE49-F238E27FC236}">
                <a16:creationId xmlns:a16="http://schemas.microsoft.com/office/drawing/2014/main" id="{6E7F41C9-558A-084D-AE3D-9712130742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5101" y="2578615"/>
            <a:ext cx="2336786" cy="4156364"/>
          </a:xfrm>
          <a:prstGeom prst="rect">
            <a:avLst/>
          </a:prstGeom>
        </p:spPr>
      </p:pic>
      <p:sp>
        <p:nvSpPr>
          <p:cNvPr id="11" name="Rectangle 10">
            <a:extLst>
              <a:ext uri="{FF2B5EF4-FFF2-40B4-BE49-F238E27FC236}">
                <a16:creationId xmlns:a16="http://schemas.microsoft.com/office/drawing/2014/main" id="{C568219D-7CEF-3D42-AC75-569F73527786}"/>
              </a:ext>
            </a:extLst>
          </p:cNvPr>
          <p:cNvSpPr/>
          <p:nvPr/>
        </p:nvSpPr>
        <p:spPr>
          <a:xfrm>
            <a:off x="331236" y="1296737"/>
            <a:ext cx="4572000" cy="646331"/>
          </a:xfrm>
          <a:prstGeom prst="rect">
            <a:avLst/>
          </a:prstGeom>
        </p:spPr>
        <p:txBody>
          <a:bodyPr>
            <a:spAutoFit/>
          </a:bodyPr>
          <a:lstStyle/>
          <a:p>
            <a:pPr marL="514350" indent="-514350">
              <a:buAutoNum type="arabicPeriod"/>
            </a:pPr>
            <a:r>
              <a:rPr lang="fi-FI"/>
              <a:t>Kirjautumisen jälkeen valitse ”</a:t>
            </a:r>
            <a:r>
              <a:rPr lang="fi-FI" err="1"/>
              <a:t>Collector</a:t>
            </a:r>
            <a:r>
              <a:rPr lang="fi-FI"/>
              <a:t> </a:t>
            </a:r>
            <a:r>
              <a:rPr lang="fi-FI" err="1"/>
              <a:t>Map</a:t>
            </a:r>
            <a:r>
              <a:rPr lang="fi-FI"/>
              <a:t>”</a:t>
            </a:r>
          </a:p>
        </p:txBody>
      </p:sp>
      <p:sp>
        <p:nvSpPr>
          <p:cNvPr id="12" name="Rectangle 11">
            <a:extLst>
              <a:ext uri="{FF2B5EF4-FFF2-40B4-BE49-F238E27FC236}">
                <a16:creationId xmlns:a16="http://schemas.microsoft.com/office/drawing/2014/main" id="{1A8A50DF-BB0B-AA43-A554-E0979D646ED9}"/>
              </a:ext>
            </a:extLst>
          </p:cNvPr>
          <p:cNvSpPr/>
          <p:nvPr/>
        </p:nvSpPr>
        <p:spPr>
          <a:xfrm>
            <a:off x="2853101" y="4533687"/>
            <a:ext cx="4572000" cy="646331"/>
          </a:xfrm>
          <a:prstGeom prst="rect">
            <a:avLst/>
          </a:prstGeom>
        </p:spPr>
        <p:txBody>
          <a:bodyPr>
            <a:spAutoFit/>
          </a:bodyPr>
          <a:lstStyle/>
          <a:p>
            <a:r>
              <a:rPr lang="fi-FI"/>
              <a:t>2. Kartta näyttää aikaisemmat havainnot,</a:t>
            </a:r>
          </a:p>
          <a:p>
            <a:r>
              <a:rPr lang="fi-FI"/>
              <a:t>Eli tässä tapauksessa liikenneonnettomuudet</a:t>
            </a:r>
          </a:p>
        </p:txBody>
      </p:sp>
    </p:spTree>
    <p:extLst>
      <p:ext uri="{BB962C8B-B14F-4D97-AF65-F5344CB8AC3E}">
        <p14:creationId xmlns:p14="http://schemas.microsoft.com/office/powerpoint/2010/main" val="15327676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lstStyle/>
          <a:p>
            <a:r>
              <a:rPr lang="fi-FI" err="1"/>
              <a:t>Collector</a:t>
            </a:r>
            <a:r>
              <a:rPr lang="fi-FI"/>
              <a:t> for </a:t>
            </a:r>
            <a:r>
              <a:rPr lang="fi-FI" err="1"/>
              <a:t>ArcGIS</a:t>
            </a:r>
            <a:endParaRPr lang="fi-FI"/>
          </a:p>
        </p:txBody>
      </p:sp>
      <p:pic>
        <p:nvPicPr>
          <p:cNvPr id="10" name="Picture 9">
            <a:extLst>
              <a:ext uri="{FF2B5EF4-FFF2-40B4-BE49-F238E27FC236}">
                <a16:creationId xmlns:a16="http://schemas.microsoft.com/office/drawing/2014/main" id="{6E7F41C9-558A-084D-AE3D-971213074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06" y="3104414"/>
            <a:ext cx="1999630" cy="3556675"/>
          </a:xfrm>
          <a:prstGeom prst="rect">
            <a:avLst/>
          </a:prstGeom>
        </p:spPr>
      </p:pic>
      <p:sp>
        <p:nvSpPr>
          <p:cNvPr id="11" name="Rectangle 10">
            <a:extLst>
              <a:ext uri="{FF2B5EF4-FFF2-40B4-BE49-F238E27FC236}">
                <a16:creationId xmlns:a16="http://schemas.microsoft.com/office/drawing/2014/main" id="{C568219D-7CEF-3D42-AC75-569F73527786}"/>
              </a:ext>
            </a:extLst>
          </p:cNvPr>
          <p:cNvSpPr/>
          <p:nvPr/>
        </p:nvSpPr>
        <p:spPr>
          <a:xfrm>
            <a:off x="331236" y="1296737"/>
            <a:ext cx="4572000" cy="646331"/>
          </a:xfrm>
          <a:prstGeom prst="rect">
            <a:avLst/>
          </a:prstGeom>
        </p:spPr>
        <p:txBody>
          <a:bodyPr>
            <a:spAutoFit/>
          </a:bodyPr>
          <a:lstStyle/>
          <a:p>
            <a:r>
              <a:rPr lang="fi-FI"/>
              <a:t>3. Tutki millaista tietoa pisteisiin on tallennettu, voit myös muokata tietoja</a:t>
            </a:r>
          </a:p>
        </p:txBody>
      </p:sp>
      <p:sp>
        <p:nvSpPr>
          <p:cNvPr id="12" name="Rectangle 11">
            <a:extLst>
              <a:ext uri="{FF2B5EF4-FFF2-40B4-BE49-F238E27FC236}">
                <a16:creationId xmlns:a16="http://schemas.microsoft.com/office/drawing/2014/main" id="{1A8A50DF-BB0B-AA43-A554-E0979D646ED9}"/>
              </a:ext>
            </a:extLst>
          </p:cNvPr>
          <p:cNvSpPr/>
          <p:nvPr/>
        </p:nvSpPr>
        <p:spPr>
          <a:xfrm>
            <a:off x="2753043" y="5027066"/>
            <a:ext cx="4572000" cy="923330"/>
          </a:xfrm>
          <a:prstGeom prst="rect">
            <a:avLst/>
          </a:prstGeom>
        </p:spPr>
        <p:txBody>
          <a:bodyPr>
            <a:spAutoFit/>
          </a:bodyPr>
          <a:lstStyle/>
          <a:p>
            <a:r>
              <a:rPr lang="fi-FI"/>
              <a:t>4. ”+” –napista voit lisätä uuden pisteen kartalla. Kierrä kampusalueella kortteli ja kerää viisi havaintoa kartalle sekä syötä niille tietoja</a:t>
            </a:r>
          </a:p>
        </p:txBody>
      </p:sp>
      <p:pic>
        <p:nvPicPr>
          <p:cNvPr id="13" name="Picture 12">
            <a:extLst>
              <a:ext uri="{FF2B5EF4-FFF2-40B4-BE49-F238E27FC236}">
                <a16:creationId xmlns:a16="http://schemas.microsoft.com/office/drawing/2014/main" id="{872CF284-E052-184B-8BF3-FF25F04C3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782" y="1296737"/>
            <a:ext cx="2097261" cy="3730329"/>
          </a:xfrm>
          <a:prstGeom prst="rect">
            <a:avLst/>
          </a:prstGeom>
        </p:spPr>
      </p:pic>
    </p:spTree>
    <p:extLst>
      <p:ext uri="{BB962C8B-B14F-4D97-AF65-F5344CB8AC3E}">
        <p14:creationId xmlns:p14="http://schemas.microsoft.com/office/powerpoint/2010/main" val="6060879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lstStyle/>
          <a:p>
            <a:r>
              <a:rPr lang="fi-FI" err="1"/>
              <a:t>Quickcapture</a:t>
            </a:r>
            <a:r>
              <a:rPr lang="fi-FI"/>
              <a:t> for </a:t>
            </a:r>
            <a:r>
              <a:rPr lang="fi-FI" err="1"/>
              <a:t>ArcGIS</a:t>
            </a:r>
            <a:endParaRPr lang="fi-FI"/>
          </a:p>
        </p:txBody>
      </p:sp>
      <p:pic>
        <p:nvPicPr>
          <p:cNvPr id="9" name="Picture 8">
            <a:extLst>
              <a:ext uri="{FF2B5EF4-FFF2-40B4-BE49-F238E27FC236}">
                <a16:creationId xmlns:a16="http://schemas.microsoft.com/office/drawing/2014/main" id="{75A86A27-BF7C-5C49-A6A0-C1BF3D85B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018" y="1343079"/>
            <a:ext cx="1774325" cy="3155933"/>
          </a:xfrm>
          <a:prstGeom prst="rect">
            <a:avLst/>
          </a:prstGeom>
        </p:spPr>
      </p:pic>
      <p:pic>
        <p:nvPicPr>
          <p:cNvPr id="10" name="Picture 9">
            <a:extLst>
              <a:ext uri="{FF2B5EF4-FFF2-40B4-BE49-F238E27FC236}">
                <a16:creationId xmlns:a16="http://schemas.microsoft.com/office/drawing/2014/main" id="{F86DCD30-702D-B245-AF60-3D99A7457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84" y="3251199"/>
            <a:ext cx="1711046" cy="3043382"/>
          </a:xfrm>
          <a:prstGeom prst="rect">
            <a:avLst/>
          </a:prstGeom>
        </p:spPr>
      </p:pic>
      <p:pic>
        <p:nvPicPr>
          <p:cNvPr id="11" name="Picture 10">
            <a:extLst>
              <a:ext uri="{FF2B5EF4-FFF2-40B4-BE49-F238E27FC236}">
                <a16:creationId xmlns:a16="http://schemas.microsoft.com/office/drawing/2014/main" id="{5B974B5F-F0FD-204D-8F8E-EC13C221D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8393" y="2548154"/>
            <a:ext cx="2593833" cy="4613564"/>
          </a:xfrm>
          <a:prstGeom prst="rect">
            <a:avLst/>
          </a:prstGeom>
        </p:spPr>
      </p:pic>
      <p:pic>
        <p:nvPicPr>
          <p:cNvPr id="12" name="Picture 11">
            <a:extLst>
              <a:ext uri="{FF2B5EF4-FFF2-40B4-BE49-F238E27FC236}">
                <a16:creationId xmlns:a16="http://schemas.microsoft.com/office/drawing/2014/main" id="{A1543A17-E90D-1449-94CF-0925D3CD2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4334" y="1528078"/>
            <a:ext cx="2757408" cy="4904509"/>
          </a:xfrm>
          <a:prstGeom prst="rect">
            <a:avLst/>
          </a:prstGeom>
        </p:spPr>
      </p:pic>
      <p:sp>
        <p:nvSpPr>
          <p:cNvPr id="13" name="Rectangle 12">
            <a:extLst>
              <a:ext uri="{FF2B5EF4-FFF2-40B4-BE49-F238E27FC236}">
                <a16:creationId xmlns:a16="http://schemas.microsoft.com/office/drawing/2014/main" id="{AFB3D750-7457-7045-B9AA-9D18564101AC}"/>
              </a:ext>
            </a:extLst>
          </p:cNvPr>
          <p:cNvSpPr/>
          <p:nvPr/>
        </p:nvSpPr>
        <p:spPr>
          <a:xfrm>
            <a:off x="331236" y="1296737"/>
            <a:ext cx="4572000" cy="646331"/>
          </a:xfrm>
          <a:prstGeom prst="rect">
            <a:avLst/>
          </a:prstGeom>
        </p:spPr>
        <p:txBody>
          <a:bodyPr>
            <a:spAutoFit/>
          </a:bodyPr>
          <a:lstStyle/>
          <a:p>
            <a:pPr marL="514350" indent="-514350">
              <a:buAutoNum type="arabicPeriod"/>
            </a:pPr>
            <a:r>
              <a:rPr lang="fi-FI"/>
              <a:t>Kirjautumisen jälkeen valitse ”nouda projektit</a:t>
            </a:r>
          </a:p>
        </p:txBody>
      </p:sp>
      <p:sp>
        <p:nvSpPr>
          <p:cNvPr id="14" name="Rectangle 13">
            <a:extLst>
              <a:ext uri="{FF2B5EF4-FFF2-40B4-BE49-F238E27FC236}">
                <a16:creationId xmlns:a16="http://schemas.microsoft.com/office/drawing/2014/main" id="{8B44C5A9-8561-5C47-89DD-E26EB3DFF20C}"/>
              </a:ext>
            </a:extLst>
          </p:cNvPr>
          <p:cNvSpPr/>
          <p:nvPr/>
        </p:nvSpPr>
        <p:spPr>
          <a:xfrm>
            <a:off x="2403971" y="4774819"/>
            <a:ext cx="4572000" cy="369332"/>
          </a:xfrm>
          <a:prstGeom prst="rect">
            <a:avLst/>
          </a:prstGeom>
        </p:spPr>
        <p:txBody>
          <a:bodyPr>
            <a:spAutoFit/>
          </a:bodyPr>
          <a:lstStyle/>
          <a:p>
            <a:r>
              <a:rPr lang="fi-FI"/>
              <a:t>2. Lataa projekti ”Suojatiedon keruu”</a:t>
            </a:r>
          </a:p>
        </p:txBody>
      </p:sp>
    </p:spTree>
    <p:extLst>
      <p:ext uri="{BB962C8B-B14F-4D97-AF65-F5344CB8AC3E}">
        <p14:creationId xmlns:p14="http://schemas.microsoft.com/office/powerpoint/2010/main" val="13580412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44106B-ED51-C24E-8BDA-D13E9E4F3370}"/>
              </a:ext>
            </a:extLst>
          </p:cNvPr>
          <p:cNvSpPr>
            <a:spLocks noGrp="1"/>
          </p:cNvSpPr>
          <p:nvPr>
            <p:ph type="ctrTitle"/>
          </p:nvPr>
        </p:nvSpPr>
        <p:spPr/>
        <p:txBody>
          <a:bodyPr/>
          <a:lstStyle/>
          <a:p>
            <a:r>
              <a:rPr lang="fi-FI" err="1"/>
              <a:t>Quickcapture</a:t>
            </a:r>
            <a:r>
              <a:rPr lang="fi-FI"/>
              <a:t> for </a:t>
            </a:r>
            <a:r>
              <a:rPr lang="fi-FI" err="1"/>
              <a:t>ArcGIS</a:t>
            </a:r>
            <a:endParaRPr lang="fi-FI"/>
          </a:p>
        </p:txBody>
      </p:sp>
      <p:pic>
        <p:nvPicPr>
          <p:cNvPr id="11" name="Picture 10">
            <a:extLst>
              <a:ext uri="{FF2B5EF4-FFF2-40B4-BE49-F238E27FC236}">
                <a16:creationId xmlns:a16="http://schemas.microsoft.com/office/drawing/2014/main" id="{5B974B5F-F0FD-204D-8F8E-EC13C221D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195" y="1422399"/>
            <a:ext cx="1835067" cy="3263973"/>
          </a:xfrm>
          <a:prstGeom prst="rect">
            <a:avLst/>
          </a:prstGeom>
        </p:spPr>
      </p:pic>
      <p:pic>
        <p:nvPicPr>
          <p:cNvPr id="12" name="Picture 11">
            <a:extLst>
              <a:ext uri="{FF2B5EF4-FFF2-40B4-BE49-F238E27FC236}">
                <a16:creationId xmlns:a16="http://schemas.microsoft.com/office/drawing/2014/main" id="{A1543A17-E90D-1449-94CF-0925D3CD2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40" y="3177309"/>
            <a:ext cx="1928431" cy="3430035"/>
          </a:xfrm>
          <a:prstGeom prst="rect">
            <a:avLst/>
          </a:prstGeom>
        </p:spPr>
      </p:pic>
      <p:sp>
        <p:nvSpPr>
          <p:cNvPr id="13" name="Rectangle 12">
            <a:extLst>
              <a:ext uri="{FF2B5EF4-FFF2-40B4-BE49-F238E27FC236}">
                <a16:creationId xmlns:a16="http://schemas.microsoft.com/office/drawing/2014/main" id="{AFB3D750-7457-7045-B9AA-9D18564101AC}"/>
              </a:ext>
            </a:extLst>
          </p:cNvPr>
          <p:cNvSpPr/>
          <p:nvPr/>
        </p:nvSpPr>
        <p:spPr>
          <a:xfrm>
            <a:off x="331236" y="1296737"/>
            <a:ext cx="4572000" cy="923330"/>
          </a:xfrm>
          <a:prstGeom prst="rect">
            <a:avLst/>
          </a:prstGeom>
        </p:spPr>
        <p:txBody>
          <a:bodyPr>
            <a:spAutoFit/>
          </a:bodyPr>
          <a:lstStyle/>
          <a:p>
            <a:r>
              <a:rPr lang="fi-FI"/>
              <a:t>3. Avaa projekti ja valitse kohde joka on havaittu, kierrä kortteli kampuksella ja etsi kymmenen kohdetta</a:t>
            </a:r>
          </a:p>
        </p:txBody>
      </p:sp>
      <p:sp>
        <p:nvSpPr>
          <p:cNvPr id="14" name="Rectangle 13">
            <a:extLst>
              <a:ext uri="{FF2B5EF4-FFF2-40B4-BE49-F238E27FC236}">
                <a16:creationId xmlns:a16="http://schemas.microsoft.com/office/drawing/2014/main" id="{8B44C5A9-8561-5C47-89DD-E26EB3DFF20C}"/>
              </a:ext>
            </a:extLst>
          </p:cNvPr>
          <p:cNvSpPr/>
          <p:nvPr/>
        </p:nvSpPr>
        <p:spPr>
          <a:xfrm>
            <a:off x="2477862" y="4892326"/>
            <a:ext cx="4572000" cy="369332"/>
          </a:xfrm>
          <a:prstGeom prst="rect">
            <a:avLst/>
          </a:prstGeom>
        </p:spPr>
        <p:txBody>
          <a:bodyPr>
            <a:spAutoFit/>
          </a:bodyPr>
          <a:lstStyle/>
          <a:p>
            <a:r>
              <a:rPr lang="fi-FI"/>
              <a:t>4. Kun olet kuvannut kohteen paina ”Lähetä”</a:t>
            </a:r>
          </a:p>
        </p:txBody>
      </p:sp>
    </p:spTree>
    <p:extLst>
      <p:ext uri="{BB962C8B-B14F-4D97-AF65-F5344CB8AC3E}">
        <p14:creationId xmlns:p14="http://schemas.microsoft.com/office/powerpoint/2010/main" val="1621064936"/>
      </p:ext>
    </p:extLst>
  </p:cSld>
  <p:clrMapOvr>
    <a:masterClrMapping/>
  </p:clrMapOvr>
</p:sld>
</file>

<file path=ppt/theme/theme1.xml><?xml version="1.0" encoding="utf-8"?>
<a:theme xmlns:a="http://schemas.openxmlformats.org/drawingml/2006/main" name="CENTRIA 2017">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Asiakirja" ma:contentTypeID="0x010100CC88BEA5CA0A474F9F768A10A0F4B7A7" ma:contentTypeVersion="2" ma:contentTypeDescription="Luo uusi asiakirja." ma:contentTypeScope="" ma:versionID="46b68de5ac9abc18a71542cac3849f5a">
  <xsd:schema xmlns:xsd="http://www.w3.org/2001/XMLSchema" xmlns:xs="http://www.w3.org/2001/XMLSchema" xmlns:p="http://schemas.microsoft.com/office/2006/metadata/properties" xmlns:ns2="b990d25d-2f36-45a0-b91c-9b506db0d2a5" targetNamespace="http://schemas.microsoft.com/office/2006/metadata/properties" ma:root="true" ma:fieldsID="65a84bb8ad4500b75a337cb8dba46797" ns2:_="">
    <xsd:import namespace="b990d25d-2f36-45a0-b91c-9b506db0d2a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90d25d-2f36-45a0-b91c-9b506db0d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3EF240-F263-489F-961D-F6C27DCFB26F}">
  <ds:schemaRefs>
    <ds:schemaRef ds:uri="http://schemas.microsoft.com/sharepoint/v3/contenttype/forms"/>
  </ds:schemaRefs>
</ds:datastoreItem>
</file>

<file path=customXml/itemProps2.xml><?xml version="1.0" encoding="utf-8"?>
<ds:datastoreItem xmlns:ds="http://schemas.openxmlformats.org/officeDocument/2006/customXml" ds:itemID="{667FDB01-AF0B-43BA-AAF4-5744AB8339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5A281D6-C3BE-4FE8-BFBB-1FD8C2FAA511}"/>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98</Slides>
  <Notes>0</Notes>
  <HiddenSlides>0</HiddenSlide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CENTRIA 2017</vt:lpstr>
      <vt:lpstr>Paikkatiedon ja paikkatietojärjestelmien perusteet  + ArcGIS ohjelmistojen perusteet   Jari Isohanni</vt:lpstr>
      <vt:lpstr>Osaamistavoitteet</vt:lpstr>
      <vt:lpstr>PowerPoint Presentation</vt:lpstr>
      <vt:lpstr>Mitä on paikkatieto?</vt:lpstr>
      <vt:lpstr>Mitä on paikkatieto?</vt:lpstr>
      <vt:lpstr>Mitä on paikkatieto?</vt:lpstr>
      <vt:lpstr>Mitä on paikkatieto?</vt:lpstr>
      <vt:lpstr>Mitä on paikkatieto?</vt:lpstr>
      <vt:lpstr>Mitä on paikkatieto?</vt:lpstr>
      <vt:lpstr>Mitä on paikkatieto?</vt:lpstr>
      <vt:lpstr>Mitä on paikkatieto?</vt:lpstr>
      <vt:lpstr>Mitä on paikkatieto?</vt:lpstr>
      <vt:lpstr>Mitä on paikkatieto?</vt:lpstr>
      <vt:lpstr>Paikkatiedon lyhyt historia</vt:lpstr>
      <vt:lpstr>Paikkatiedon lyhyt historia</vt:lpstr>
      <vt:lpstr>Ja tulevaisuus</vt:lpstr>
      <vt:lpstr>Paikkatieto kertoo tarinaa</vt:lpstr>
      <vt:lpstr>Mitä on paikkatieto?</vt:lpstr>
      <vt:lpstr>Tehtävä (kontaktiopetus) n. 10 min.</vt:lpstr>
      <vt:lpstr>Tehtävä (verkko-opetus)</vt:lpstr>
      <vt:lpstr>Terminologiaa</vt:lpstr>
      <vt:lpstr>Terminologiaa</vt:lpstr>
      <vt:lpstr>Terminologiaa</vt:lpstr>
      <vt:lpstr>Terminologiaa</vt:lpstr>
      <vt:lpstr>PowerPoint Presentation</vt:lpstr>
      <vt:lpstr>Koordinaatit</vt:lpstr>
      <vt:lpstr>Koordinaatit</vt:lpstr>
      <vt:lpstr>Maantieteelliset koordinaatit</vt:lpstr>
      <vt:lpstr>Maantieteelliset koordinaatit</vt:lpstr>
      <vt:lpstr>Maantieteelliset koordinaatit</vt:lpstr>
      <vt:lpstr>Maantieteelliset koordinaatit</vt:lpstr>
      <vt:lpstr>Maantieteelliset koordinaatit</vt:lpstr>
      <vt:lpstr>Maantieteelliset koordinaatit</vt:lpstr>
      <vt:lpstr>Suorakulmaiset koordinaatit</vt:lpstr>
      <vt:lpstr>Suorakulmaiset koordinaatit</vt:lpstr>
      <vt:lpstr>PowerPoint Presentation</vt:lpstr>
      <vt:lpstr>Koordinaattijärjestelmät</vt:lpstr>
      <vt:lpstr>Koordinaattijärjestelmät</vt:lpstr>
      <vt:lpstr>Koordinaattijärjestelmät</vt:lpstr>
      <vt:lpstr>Koordinaattijärjestelmät</vt:lpstr>
      <vt:lpstr>Koordinaattijärjestelmät</vt:lpstr>
      <vt:lpstr>Koordinaattijärjestelmät</vt:lpstr>
      <vt:lpstr>Koordinaattijärjestelmät</vt:lpstr>
      <vt:lpstr>Koordinaattijärjestelmät</vt:lpstr>
      <vt:lpstr>JHS suositukset - paikkatieto</vt:lpstr>
      <vt:lpstr>Tehtävä (kontaktiopetus) n. 10 min.</vt:lpstr>
      <vt:lpstr>Tehtävä (verkko-opetus)</vt:lpstr>
      <vt:lpstr>Paikkatietojärjestelmät (GIS)</vt:lpstr>
      <vt:lpstr>Paikkatietojärjestelmät (GIS)</vt:lpstr>
      <vt:lpstr>Paikkatietojärjestelmät (GIS)</vt:lpstr>
      <vt:lpstr>Paikkatietojärjestelmät (GIS)</vt:lpstr>
      <vt:lpstr>Paikkatietojärjestelmät (GIS)</vt:lpstr>
      <vt:lpstr>Paikkatietojärjestelmät (GIS)</vt:lpstr>
      <vt:lpstr>Paikkatietojärjestelmät (GIS)</vt:lpstr>
      <vt:lpstr>Paikkatietojärjestelmät (GIS)</vt:lpstr>
      <vt:lpstr>Paikkatietojärjestelmät (GIS)</vt:lpstr>
      <vt:lpstr>Kartta-aineistot</vt:lpstr>
      <vt:lpstr>Kartta-aineistot</vt:lpstr>
      <vt:lpstr>Kartta-aineistot</vt:lpstr>
      <vt:lpstr>Kartta-aineistot -  tasot</vt:lpstr>
      <vt:lpstr>Kartta-aineistot -  tasot</vt:lpstr>
      <vt:lpstr>Kartta-aineistot -  tasot</vt:lpstr>
      <vt:lpstr>Kartta-aineistot -  tasot</vt:lpstr>
      <vt:lpstr>Kartta-aineistot -  tasot</vt:lpstr>
      <vt:lpstr>Kartta-aineisto, tiedonkeruu</vt:lpstr>
      <vt:lpstr>Kartta-aineisto, tiedonkeruu</vt:lpstr>
      <vt:lpstr>Kartta-aineisto, tiedonkeruu</vt:lpstr>
      <vt:lpstr>Kartta-aineisto, tiedonkeruu</vt:lpstr>
      <vt:lpstr>Kartta-aineisto, tiedonkeruu</vt:lpstr>
      <vt:lpstr>Kartta-aineisto, tiedon tallennus</vt:lpstr>
      <vt:lpstr>Kartta-aineisto, tiedon tallennus</vt:lpstr>
      <vt:lpstr>Kartta-aineisto, tiedon tallennus</vt:lpstr>
      <vt:lpstr>Kartta-aineisto, tiedon haku</vt:lpstr>
      <vt:lpstr>Kartta-aineisto, tiedon haku</vt:lpstr>
      <vt:lpstr>Kartta-aineisto, tiedon haku</vt:lpstr>
      <vt:lpstr>Kartta-aineisto, tiedon haku</vt:lpstr>
      <vt:lpstr>Kartta-aineisto, tiedon haku</vt:lpstr>
      <vt:lpstr>Kartta-aineisto, tiedon haku</vt:lpstr>
      <vt:lpstr>Kartta-aineisto, tiedon haku</vt:lpstr>
      <vt:lpstr>Kartta-aineisto, tiedon haku</vt:lpstr>
      <vt:lpstr>Tehtävä (kontaktiopetus) n. 10 min.</vt:lpstr>
      <vt:lpstr>Tehtävä (verkko-opetus)</vt:lpstr>
      <vt:lpstr>Kokkolan vaarallisin koulu -DEMO</vt:lpstr>
      <vt:lpstr>Kokkolan vaarallisin koulu -DEMO</vt:lpstr>
      <vt:lpstr>Kokkolan vaarallisin koulu -DEMO</vt:lpstr>
      <vt:lpstr>Kokkolan vaarallisin koulu -DEMO</vt:lpstr>
      <vt:lpstr>Kokkolan vaarallisin koulu -DEMO</vt:lpstr>
      <vt:lpstr>Kokkolan vaarallisin koulu -DEMO</vt:lpstr>
      <vt:lpstr>Paikkatiedon keruu harjoitus</vt:lpstr>
      <vt:lpstr>Tehtävän anto</vt:lpstr>
      <vt:lpstr>PowerPoint Presentation</vt:lpstr>
      <vt:lpstr>Survey123 for ArcGIS</vt:lpstr>
      <vt:lpstr>Survey123 for ArcGIS</vt:lpstr>
      <vt:lpstr>Survey123 for ArcGIS</vt:lpstr>
      <vt:lpstr>Collector for ArcGIS</vt:lpstr>
      <vt:lpstr>Collector for ArcGIS</vt:lpstr>
      <vt:lpstr>Quickcapture for ArcGIS</vt:lpstr>
      <vt:lpstr>Quickcapture for ArcGIS</vt:lpstr>
    </vt:vector>
  </TitlesOfParts>
  <Company>Centria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Johanna Essel</dc:creator>
  <cp:revision>1</cp:revision>
  <dcterms:created xsi:type="dcterms:W3CDTF">2017-05-08T07:46:11Z</dcterms:created>
  <dcterms:modified xsi:type="dcterms:W3CDTF">2019-09-18T18:53:34Z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0x010100CC88BEA5CA0A474F9F768A10A0F4B7A7</vt:lpwstr>
  </property>
</Properties>
</file>